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5430" r:id="rId5"/>
    <p:sldId id="5441" r:id="rId6"/>
    <p:sldId id="5428" r:id="rId7"/>
  </p:sldIdLst>
  <p:sldSz cx="12192000" cy="6858000"/>
  <p:notesSz cx="6791325" cy="9869488"/>
  <p:custDataLst>
    <p:tags r:id="rId1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071" userDrawn="1">
          <p15:clr>
            <a:srgbClr val="A4A3A4"/>
          </p15:clr>
        </p15:guide>
        <p15:guide id="4" pos="937" userDrawn="1">
          <p15:clr>
            <a:srgbClr val="A4A3A4"/>
          </p15:clr>
        </p15:guide>
        <p15:guide id="5" pos="3840" userDrawn="1">
          <p15:clr>
            <a:srgbClr val="A4A3A4"/>
          </p15:clr>
        </p15:guide>
        <p15:guide id="6" orient="horz" pos="3878">
          <p15:clr>
            <a:srgbClr val="A4A3A4"/>
          </p15:clr>
        </p15:guide>
      </p15:sldGuideLst>
    </p:ext>
    <p:ext uri="{2D200454-40CA-4A62-9FC3-DE9A4176ACB9}">
      <p15:notesGuideLst xmlns:p15="http://schemas.microsoft.com/office/powerpoint/2012/main">
        <p15:guide id="1" orient="horz" pos="3109">
          <p15:clr>
            <a:srgbClr val="A4A3A4"/>
          </p15:clr>
        </p15:guide>
        <p15:guide id="2" pos="213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kenstrand, Alma" initials="BA" lastIdx="1" clrIdx="0">
    <p:extLst>
      <p:ext uri="{19B8F6BF-5375-455C-9EA6-DF929625EA0E}">
        <p15:presenceInfo xmlns:p15="http://schemas.microsoft.com/office/powerpoint/2012/main" userId="S::alma.bokenstrand@skanska.se::64b745df-98d6-4624-a0b5-349c084845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77" autoAdjust="0"/>
  </p:normalViewPr>
  <p:slideViewPr>
    <p:cSldViewPr snapToGrid="0">
      <p:cViewPr varScale="1">
        <p:scale>
          <a:sx n="54" d="100"/>
          <a:sy n="54" d="100"/>
        </p:scale>
        <p:origin x="2748" y="90"/>
      </p:cViewPr>
      <p:guideLst>
        <p:guide orient="horz" pos="1071"/>
        <p:guide pos="937"/>
        <p:guide pos="3840"/>
        <p:guide orient="horz" pos="387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9"/>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908" cy="493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6847" y="0"/>
            <a:ext cx="2942908" cy="493474"/>
          </a:xfrm>
          <a:prstGeom prst="rect">
            <a:avLst/>
          </a:prstGeom>
        </p:spPr>
        <p:txBody>
          <a:bodyPr vert="horz" lIns="91440" tIns="45720" rIns="91440" bIns="45720" rtlCol="0"/>
          <a:lstStyle>
            <a:lvl1pPr algn="r">
              <a:defRPr sz="1200"/>
            </a:lvl1pPr>
          </a:lstStyle>
          <a:p>
            <a:fld id="{80A87FA3-159B-46C0-BBA6-ED958F8696F3}" type="datetimeFigureOut">
              <a:rPr lang="en-GB" smtClean="0"/>
              <a:t>01/10/2021</a:t>
            </a:fld>
            <a:endParaRPr lang="en-GB"/>
          </a:p>
        </p:txBody>
      </p:sp>
      <p:sp>
        <p:nvSpPr>
          <p:cNvPr id="4" name="Footer Placeholder 3"/>
          <p:cNvSpPr>
            <a:spLocks noGrp="1"/>
          </p:cNvSpPr>
          <p:nvPr>
            <p:ph type="ftr" sz="quarter" idx="2"/>
          </p:nvPr>
        </p:nvSpPr>
        <p:spPr>
          <a:xfrm>
            <a:off x="1" y="9374301"/>
            <a:ext cx="2942908" cy="49347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6847" y="9374301"/>
            <a:ext cx="2942908" cy="493474"/>
          </a:xfrm>
          <a:prstGeom prst="rect">
            <a:avLst/>
          </a:prstGeom>
        </p:spPr>
        <p:txBody>
          <a:bodyPr vert="horz" lIns="91440" tIns="45720" rIns="91440" bIns="45720" rtlCol="0" anchor="b"/>
          <a:lstStyle>
            <a:lvl1pPr algn="r">
              <a:defRPr sz="1200"/>
            </a:lvl1pPr>
          </a:lstStyle>
          <a:p>
            <a:fld id="{CCAA220F-AFF2-4A55-89F6-63FB8B270E4A}" type="slidenum">
              <a:rPr lang="en-GB" smtClean="0"/>
              <a:t>‹#›</a:t>
            </a:fld>
            <a:endParaRPr lang="en-GB"/>
          </a:p>
        </p:txBody>
      </p:sp>
    </p:spTree>
    <p:extLst>
      <p:ext uri="{BB962C8B-B14F-4D97-AF65-F5344CB8AC3E}">
        <p14:creationId xmlns:p14="http://schemas.microsoft.com/office/powerpoint/2010/main" val="4189172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908" cy="493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6847" y="0"/>
            <a:ext cx="2942908" cy="493474"/>
          </a:xfrm>
          <a:prstGeom prst="rect">
            <a:avLst/>
          </a:prstGeom>
        </p:spPr>
        <p:txBody>
          <a:bodyPr vert="horz" lIns="91440" tIns="45720" rIns="91440" bIns="45720" rtlCol="0"/>
          <a:lstStyle>
            <a:lvl1pPr algn="r">
              <a:defRPr sz="1200"/>
            </a:lvl1pPr>
          </a:lstStyle>
          <a:p>
            <a:fld id="{5778EFFA-EEC5-4C24-9B22-FF121A58C5AC}" type="datetimeFigureOut">
              <a:rPr lang="en-GB" smtClean="0"/>
              <a:t>01/10/2021</a:t>
            </a:fld>
            <a:endParaRPr lang="en-GB"/>
          </a:p>
        </p:txBody>
      </p:sp>
      <p:sp>
        <p:nvSpPr>
          <p:cNvPr id="4" name="Slide Image Placeholder 3"/>
          <p:cNvSpPr>
            <a:spLocks noGrp="1" noRot="1" noChangeAspect="1"/>
          </p:cNvSpPr>
          <p:nvPr>
            <p:ph type="sldImg" idx="2"/>
          </p:nvPr>
        </p:nvSpPr>
        <p:spPr>
          <a:xfrm>
            <a:off x="106363" y="739775"/>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3" y="4688007"/>
            <a:ext cx="5433060" cy="44412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4301"/>
            <a:ext cx="2942908" cy="49347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6847" y="9374301"/>
            <a:ext cx="2942908" cy="493474"/>
          </a:xfrm>
          <a:prstGeom prst="rect">
            <a:avLst/>
          </a:prstGeom>
        </p:spPr>
        <p:txBody>
          <a:bodyPr vert="horz" lIns="91440" tIns="45720" rIns="91440" bIns="45720" rtlCol="0" anchor="b"/>
          <a:lstStyle>
            <a:lvl1pPr algn="r">
              <a:defRPr sz="1200"/>
            </a:lvl1pPr>
          </a:lstStyle>
          <a:p>
            <a:fld id="{2BE14F53-2F23-4441-9A96-FD14D0840CC2}" type="slidenum">
              <a:rPr lang="en-GB" smtClean="0"/>
              <a:t>‹#›</a:t>
            </a:fld>
            <a:endParaRPr lang="en-GB"/>
          </a:p>
        </p:txBody>
      </p:sp>
    </p:spTree>
    <p:extLst>
      <p:ext uri="{BB962C8B-B14F-4D97-AF65-F5344CB8AC3E}">
        <p14:creationId xmlns:p14="http://schemas.microsoft.com/office/powerpoint/2010/main" val="308637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BE14F53-2F23-4441-9A96-FD14D0840CC2}" type="slidenum">
              <a:rPr lang="en-GB" smtClean="0"/>
              <a:t>1</a:t>
            </a:fld>
            <a:endParaRPr lang="en-GB"/>
          </a:p>
        </p:txBody>
      </p:sp>
    </p:spTree>
    <p:extLst>
      <p:ext uri="{BB962C8B-B14F-4D97-AF65-F5344CB8AC3E}">
        <p14:creationId xmlns:p14="http://schemas.microsoft.com/office/powerpoint/2010/main" val="313260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BE14F53-2F23-4441-9A96-FD14D0840CC2}" type="slidenum">
              <a:rPr lang="en-GB" smtClean="0"/>
              <a:t>3</a:t>
            </a:fld>
            <a:endParaRPr lang="en-GB"/>
          </a:p>
        </p:txBody>
      </p:sp>
    </p:spTree>
    <p:extLst>
      <p:ext uri="{BB962C8B-B14F-4D97-AF65-F5344CB8AC3E}">
        <p14:creationId xmlns:p14="http://schemas.microsoft.com/office/powerpoint/2010/main" val="286164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209283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Avslutningssida">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3212976"/>
            <a:ext cx="9354312" cy="1116000"/>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 e-postadress</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25563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6400" cy="44545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p:txBody>
          <a:bodyPr/>
          <a:lstStyle/>
          <a:p>
            <a:r>
              <a:rPr lang="sv-SE"/>
              <a:t>2021-03-18</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2F452E-B795-4D05-B605-588F6513802C}" type="slidenum">
              <a:rPr lang="sv-SE" smtClean="0"/>
              <a:t>‹#›</a:t>
            </a:fld>
            <a:endParaRPr lang="sv-SE"/>
          </a:p>
        </p:txBody>
      </p:sp>
      <p:sp>
        <p:nvSpPr>
          <p:cNvPr id="8" name="Title 7"/>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94720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med bild">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sv-SE"/>
              <a:t>Klicka på ikonen för att lägga till en bild</a:t>
            </a:r>
            <a:endParaRPr lang="en-GB"/>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4987925"/>
            <a:ext cx="9354312" cy="1116000"/>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286461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sv-SE"/>
              <a:t>Klicka på ikonen för att lägga till en bild</a:t>
            </a:r>
            <a:endParaRPr lang="en-GB"/>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sv-SE"/>
              <a:t>Skriv kapitelrubrik här</a:t>
            </a:r>
          </a:p>
        </p:txBody>
      </p:sp>
      <p:sp>
        <p:nvSpPr>
          <p:cNvPr id="4" name="Date Placeholder 3"/>
          <p:cNvSpPr>
            <a:spLocks noGrp="1"/>
          </p:cNvSpPr>
          <p:nvPr>
            <p:ph type="dt" sz="half" idx="10"/>
          </p:nvPr>
        </p:nvSpPr>
        <p:spPr/>
        <p:txBody>
          <a:bodyPr/>
          <a:lstStyle/>
          <a:p>
            <a:r>
              <a:rPr lang="sv-SE"/>
              <a:t>2021-03-18</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78179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Date Placeholder 4"/>
          <p:cNvSpPr>
            <a:spLocks noGrp="1"/>
          </p:cNvSpPr>
          <p:nvPr>
            <p:ph type="dt" sz="half" idx="10"/>
          </p:nvPr>
        </p:nvSpPr>
        <p:spPr/>
        <p:txBody>
          <a:bodyPr/>
          <a:lstStyle/>
          <a:p>
            <a:r>
              <a:rPr lang="sv-SE"/>
              <a:t>2021-03-18</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2F452E-B795-4D05-B605-588F6513802C}" type="slidenum">
              <a:rPr lang="sv-SE" smtClean="0"/>
              <a:t>‹#›</a:t>
            </a:fld>
            <a:endParaRPr lang="sv-SE"/>
          </a:p>
        </p:txBody>
      </p:sp>
      <p:sp>
        <p:nvSpPr>
          <p:cNvPr id="8" name="Title 7"/>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89726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text &amp; bild till höger">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sv-SE"/>
              <a:t>Klicka på ikonen för att lägga till en bild</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sv-SE"/>
              <a:t>Redigera format för bakgrundstext</a:t>
            </a:r>
          </a:p>
        </p:txBody>
      </p:sp>
      <p:sp>
        <p:nvSpPr>
          <p:cNvPr id="5" name="Date Placeholder 4"/>
          <p:cNvSpPr>
            <a:spLocks noGrp="1"/>
          </p:cNvSpPr>
          <p:nvPr>
            <p:ph type="dt" sz="half" idx="10"/>
          </p:nvPr>
        </p:nvSpPr>
        <p:spPr/>
        <p:txBody>
          <a:bodyPr/>
          <a:lstStyle/>
          <a:p>
            <a:r>
              <a:rPr lang="sv-SE"/>
              <a:t>2021-03-18</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2F452E-B795-4D05-B605-588F6513802C}" type="slidenum">
              <a:rPr lang="sv-SE" smtClean="0"/>
              <a:t>‹#›</a:t>
            </a:fld>
            <a:endParaRPr lang="sv-SE"/>
          </a:p>
        </p:txBody>
      </p:sp>
      <p:sp>
        <p:nvSpPr>
          <p:cNvPr id="3" name="Title 2"/>
          <p:cNvSpPr>
            <a:spLocks noGrp="1"/>
          </p:cNvSpPr>
          <p:nvPr>
            <p:ph type="title"/>
          </p:nvPr>
        </p:nvSpPr>
        <p:spPr>
          <a:xfrm>
            <a:off x="1435199" y="696913"/>
            <a:ext cx="6588000" cy="539496"/>
          </a:xfrm>
        </p:spPr>
        <p:txBody>
          <a:bodyPr/>
          <a:lstStyle/>
          <a:p>
            <a:r>
              <a:rPr lang="sv-SE"/>
              <a:t>Klicka här för att ändra mall för rubrikformat</a:t>
            </a:r>
          </a:p>
        </p:txBody>
      </p:sp>
    </p:spTree>
    <p:extLst>
      <p:ext uri="{BB962C8B-B14F-4D97-AF65-F5344CB8AC3E}">
        <p14:creationId xmlns:p14="http://schemas.microsoft.com/office/powerpoint/2010/main" val="214462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a:t>2021-03-18</a:t>
            </a:r>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52F452E-B795-4D05-B605-588F6513802C}" type="slidenum">
              <a:rPr lang="sv-SE" smtClean="0"/>
              <a:pPr/>
              <a:t>‹#›</a:t>
            </a:fld>
            <a:endParaRPr lang="sv-SE"/>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sv-SE"/>
              <a:t>Klicka på ikonen för att lägga till en bild</a:t>
            </a:r>
            <a:endParaRPr lang="en-GB"/>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sv-SE"/>
              <a:t>Klicka på ikonen för att lägga till en bild</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sv-SE"/>
              <a:t>Klicka på ikonen för att lägga till en bild</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sv-SE"/>
              <a:t>Klicka på ikonen för att lägga till en bild</a:t>
            </a:r>
            <a:endParaRPr lang="en-GB"/>
          </a:p>
        </p:txBody>
      </p:sp>
      <p:sp>
        <p:nvSpPr>
          <p:cNvPr id="2" name="Title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5075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a:t>2021-03-18</a:t>
            </a:r>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52F452E-B795-4D05-B605-588F6513802C}" type="slidenum">
              <a:rPr lang="sv-SE" smtClean="0"/>
              <a:t>‹#›</a:t>
            </a:fld>
            <a:endParaRPr lang="sv-SE"/>
          </a:p>
        </p:txBody>
      </p:sp>
      <p:sp>
        <p:nvSpPr>
          <p:cNvPr id="2" name="Title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0163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2021-03-18</a:t>
            </a:r>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02825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p:spPr>
        <p:txBody>
          <a:bodyPr wrap="none" anchor="ctr"/>
          <a:lstStyle/>
          <a:p>
            <a:endParaRPr lang="sv-SE" sz="1800"/>
          </a:p>
        </p:txBody>
      </p:sp>
      <p:sp>
        <p:nvSpPr>
          <p:cNvPr id="2" name="Title Placeholder 1"/>
          <p:cNvSpPr>
            <a:spLocks noGrp="1"/>
          </p:cNvSpPr>
          <p:nvPr>
            <p:ph type="title"/>
          </p:nvPr>
        </p:nvSpPr>
        <p:spPr>
          <a:xfrm>
            <a:off x="1432984" y="696913"/>
            <a:ext cx="9356470" cy="539496"/>
          </a:xfrm>
          <a:prstGeom prst="rect">
            <a:avLst/>
          </a:prstGeom>
        </p:spPr>
        <p:txBody>
          <a:bodyPr vert="horz" lIns="46800" tIns="46800" rIns="46800" bIns="46800" rtlCol="0" anchor="t" anchorCtr="0">
            <a:spAutoFit/>
          </a:bodyPr>
          <a:lstStyle/>
          <a:p>
            <a:r>
              <a:rPr lang="sv-SE"/>
              <a:t>Klicka här för att ändra format</a:t>
            </a:r>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a:t>2021-03-18</a:t>
            </a:r>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endParaRPr lang="sv-SE"/>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sv-SE" smtClean="0"/>
              <a:pPr/>
              <a:t>‹#›</a:t>
            </a:fld>
            <a:endParaRPr lang="sv-SE"/>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pic>
        <p:nvPicPr>
          <p:cNvPr id="10" name="Logo Ny"/>
          <p:cNvPicPr>
            <a:picLocks/>
          </p:cNvPicPr>
          <p:nvPr/>
        </p:nvPicPr>
        <p:blipFill rotWithShape="1">
          <a:blip r:embed="rId12" cstate="print">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2836512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64" r:id="rId6"/>
    <p:sldLayoutId id="2147483671" r:id="rId7"/>
    <p:sldLayoutId id="2147483654" r:id="rId8"/>
    <p:sldLayoutId id="2147483655" r:id="rId9"/>
    <p:sldLayoutId id="2147483670" r:id="rId10"/>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descr="En bild som visar mark, klippa, utomhus, växt&#10;&#10;Automatiskt genererad beskrivning">
            <a:extLst>
              <a:ext uri="{FF2B5EF4-FFF2-40B4-BE49-F238E27FC236}">
                <a16:creationId xmlns:a16="http://schemas.microsoft.com/office/drawing/2014/main" id="{A1399CA5-367A-4F3D-BC60-4D115EDC0A56}"/>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28050" b="1040"/>
          <a:stretch/>
        </p:blipFill>
        <p:spPr>
          <a:xfrm>
            <a:off x="6765" y="660032"/>
            <a:ext cx="12191980" cy="5770800"/>
          </a:xfrm>
          <a:noFill/>
        </p:spPr>
      </p:pic>
      <p:sp>
        <p:nvSpPr>
          <p:cNvPr id="6" name="Rubrik 5">
            <a:extLst>
              <a:ext uri="{FF2B5EF4-FFF2-40B4-BE49-F238E27FC236}">
                <a16:creationId xmlns:a16="http://schemas.microsoft.com/office/drawing/2014/main" id="{9119CACF-F603-422E-9D85-3676147E6B8D}"/>
              </a:ext>
            </a:extLst>
          </p:cNvPr>
          <p:cNvSpPr>
            <a:spLocks noGrp="1"/>
          </p:cNvSpPr>
          <p:nvPr>
            <p:ph type="title"/>
          </p:nvPr>
        </p:nvSpPr>
        <p:spPr>
          <a:xfrm>
            <a:off x="1497033" y="1196752"/>
            <a:ext cx="9354312" cy="539496"/>
          </a:xfrm>
        </p:spPr>
        <p:txBody>
          <a:bodyPr anchor="t">
            <a:noAutofit/>
          </a:bodyPr>
          <a:lstStyle/>
          <a:p>
            <a:r>
              <a:rPr lang="en-US" sz="4000" b="0" i="0" dirty="0">
                <a:solidFill>
                  <a:schemeClr val="bg1"/>
                </a:solidFill>
                <a:effectLst/>
                <a:latin typeface="Skanska Sans Pro" panose="02000503060000020004" pitchFamily="50" charset="0"/>
              </a:rPr>
              <a:t>Welcome to Green Week 2021!</a:t>
            </a:r>
            <a:endParaRPr lang="sv-SE" sz="4000" dirty="0">
              <a:solidFill>
                <a:schemeClr val="bg1"/>
              </a:solidFill>
              <a:latin typeface="Skanska Sans Pro" panose="02000503060000020004" pitchFamily="50" charset="0"/>
            </a:endParaRPr>
          </a:p>
        </p:txBody>
      </p:sp>
      <p:sp>
        <p:nvSpPr>
          <p:cNvPr id="7" name="textruta 6">
            <a:extLst>
              <a:ext uri="{FF2B5EF4-FFF2-40B4-BE49-F238E27FC236}">
                <a16:creationId xmlns:a16="http://schemas.microsoft.com/office/drawing/2014/main" id="{A581E64D-3FE1-4AAC-80B4-B3A13916EADA}"/>
              </a:ext>
            </a:extLst>
          </p:cNvPr>
          <p:cNvSpPr txBox="1"/>
          <p:nvPr/>
        </p:nvSpPr>
        <p:spPr>
          <a:xfrm>
            <a:off x="7140383" y="2513027"/>
            <a:ext cx="4528800" cy="4454525"/>
          </a:xfrm>
          <a:prstGeom prst="rect">
            <a:avLst/>
          </a:prstGeom>
        </p:spPr>
        <p:txBody>
          <a:bodyPr vert="horz" lIns="46800" tIns="46800" rIns="46800" bIns="46800" rtlCol="0">
            <a:normAutofit/>
          </a:bodyPr>
          <a:lstStyle/>
          <a:p>
            <a:pPr indent="-288000">
              <a:spcAft>
                <a:spcPts val="600"/>
              </a:spcAft>
              <a:buFont typeface="Arial" panose="020B0604020202020204" pitchFamily="34" charset="0"/>
            </a:pPr>
            <a:r>
              <a:rPr lang="sv-SE" sz="2800" b="1" dirty="0" err="1">
                <a:solidFill>
                  <a:schemeClr val="bg1"/>
                </a:solidFill>
                <a:latin typeface="Skanska Sans Pro" panose="02000503060000020004" pitchFamily="2" charset="0"/>
              </a:rPr>
              <a:t>Leadershp</a:t>
            </a:r>
            <a:r>
              <a:rPr lang="sv-SE" sz="2800" b="1" dirty="0">
                <a:solidFill>
                  <a:schemeClr val="bg1"/>
                </a:solidFill>
                <a:latin typeface="Skanska Sans Pro" panose="02000503060000020004" pitchFamily="2" charset="0"/>
              </a:rPr>
              <a:t> for the </a:t>
            </a:r>
            <a:r>
              <a:rPr lang="sv-SE" sz="2800" b="1" dirty="0" err="1">
                <a:solidFill>
                  <a:schemeClr val="bg1"/>
                </a:solidFill>
                <a:latin typeface="Skanska Sans Pro" panose="02000503060000020004" pitchFamily="2" charset="0"/>
              </a:rPr>
              <a:t>climate</a:t>
            </a:r>
            <a:br>
              <a:rPr lang="sv-SE" sz="2800" dirty="0">
                <a:solidFill>
                  <a:schemeClr val="bg1"/>
                </a:solidFill>
                <a:latin typeface="Skanska Sans Pro" panose="02000503060000020004" pitchFamily="2" charset="0"/>
              </a:rPr>
            </a:br>
            <a:endParaRPr lang="sv-SE" sz="2800" dirty="0">
              <a:solidFill>
                <a:schemeClr val="bg1"/>
              </a:solidFill>
              <a:latin typeface="Skanska Sans Pro" panose="02000503060000020004" pitchFamily="2" charset="0"/>
            </a:endParaRPr>
          </a:p>
          <a:p>
            <a:pPr indent="-288000">
              <a:spcAft>
                <a:spcPts val="600"/>
              </a:spcAft>
              <a:buFont typeface="Arial" panose="020B0604020202020204" pitchFamily="34" charset="0"/>
            </a:pPr>
            <a:r>
              <a:rPr lang="en-US" sz="2400" b="0" i="0" dirty="0">
                <a:solidFill>
                  <a:schemeClr val="bg1"/>
                </a:solidFill>
                <a:effectLst/>
                <a:latin typeface="Skanska Sans Pro" panose="02000503060000020004" pitchFamily="50" charset="0"/>
              </a:rPr>
              <a:t>The Green Week creates opportunities to spread good examples, inspire and increase competence in sustainability.</a:t>
            </a:r>
            <a:endParaRPr lang="sv-SE" sz="2400" dirty="0">
              <a:solidFill>
                <a:schemeClr val="bg1"/>
              </a:solidFill>
              <a:latin typeface="Skanska Sans Pro" panose="02000503060000020004" pitchFamily="50" charset="0"/>
            </a:endParaRPr>
          </a:p>
        </p:txBody>
      </p:sp>
      <p:sp>
        <p:nvSpPr>
          <p:cNvPr id="3" name="Platshållare för bildnummer 2">
            <a:extLst>
              <a:ext uri="{FF2B5EF4-FFF2-40B4-BE49-F238E27FC236}">
                <a16:creationId xmlns:a16="http://schemas.microsoft.com/office/drawing/2014/main" id="{F5829902-815C-4F67-B989-8D4222E0C8E6}"/>
              </a:ext>
            </a:extLst>
          </p:cNvPr>
          <p:cNvSpPr>
            <a:spLocks noGrp="1"/>
          </p:cNvSpPr>
          <p:nvPr>
            <p:ph type="sldNum" sz="quarter" idx="12"/>
          </p:nvPr>
        </p:nvSpPr>
        <p:spPr/>
        <p:txBody>
          <a:bodyPr/>
          <a:lstStyle/>
          <a:p>
            <a:fld id="{552F452E-B795-4D05-B605-588F6513802C}" type="slidenum">
              <a:rPr lang="sv-SE" smtClean="0"/>
              <a:t>1</a:t>
            </a:fld>
            <a:endParaRPr lang="sv-SE"/>
          </a:p>
        </p:txBody>
      </p:sp>
    </p:spTree>
    <p:extLst>
      <p:ext uri="{BB962C8B-B14F-4D97-AF65-F5344CB8AC3E}">
        <p14:creationId xmlns:p14="http://schemas.microsoft.com/office/powerpoint/2010/main" val="427744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1F3AF71-BD12-45D9-9FBF-FE2CA5E7D33A}"/>
              </a:ext>
            </a:extLst>
          </p:cNvPr>
          <p:cNvPicPr>
            <a:picLocks noChangeAspect="1"/>
          </p:cNvPicPr>
          <p:nvPr/>
        </p:nvPicPr>
        <p:blipFill rotWithShape="1">
          <a:blip r:embed="rId2">
            <a:extLst>
              <a:ext uri="{28A0092B-C50C-407E-A947-70E740481C1C}">
                <a14:useLocalDpi xmlns:a14="http://schemas.microsoft.com/office/drawing/2010/main" val="0"/>
              </a:ext>
            </a:extLst>
          </a:blip>
          <a:srcRect r="52308"/>
          <a:stretch/>
        </p:blipFill>
        <p:spPr>
          <a:xfrm>
            <a:off x="0" y="564204"/>
            <a:ext cx="12192000" cy="5913321"/>
          </a:xfrm>
          <a:prstGeom prst="rect">
            <a:avLst/>
          </a:prstGeom>
        </p:spPr>
      </p:pic>
      <p:sp>
        <p:nvSpPr>
          <p:cNvPr id="3" name="Rubrik 2">
            <a:extLst>
              <a:ext uri="{FF2B5EF4-FFF2-40B4-BE49-F238E27FC236}">
                <a16:creationId xmlns:a16="http://schemas.microsoft.com/office/drawing/2014/main" id="{EECDC9AF-D81F-43F5-A7F8-1D0B7511A03D}"/>
              </a:ext>
            </a:extLst>
          </p:cNvPr>
          <p:cNvSpPr>
            <a:spLocks noGrp="1"/>
          </p:cNvSpPr>
          <p:nvPr>
            <p:ph type="title"/>
          </p:nvPr>
        </p:nvSpPr>
        <p:spPr>
          <a:xfrm>
            <a:off x="1508029" y="564204"/>
            <a:ext cx="9354312" cy="5856091"/>
          </a:xfrm>
        </p:spPr>
        <p:txBody>
          <a:bodyPr/>
          <a:lstStyle/>
          <a:p>
            <a:r>
              <a:rPr lang="en-US" b="0" i="0" dirty="0">
                <a:effectLst/>
                <a:latin typeface="Skanska Sans Pro" panose="02000503060000020004" pitchFamily="50" charset="0"/>
              </a:rPr>
              <a:t>The Green Week is our annual initiative to inspire and increase knowledge in sustainability. The theme for this year's Green Week is </a:t>
            </a:r>
            <a:r>
              <a:rPr lang="en-US" b="1" i="0" dirty="0">
                <a:effectLst/>
                <a:latin typeface="Skanska Sans Pro" panose="02000503060000020004" pitchFamily="50" charset="0"/>
              </a:rPr>
              <a:t>Leadership for the Climate.</a:t>
            </a:r>
            <a:r>
              <a:rPr lang="en-US" b="0" i="0" dirty="0">
                <a:effectLst/>
                <a:latin typeface="Skanska Sans Pro" panose="02000503060000020004" pitchFamily="50" charset="0"/>
              </a:rPr>
              <a:t> </a:t>
            </a:r>
            <a:br>
              <a:rPr lang="en-US" b="0" i="0" dirty="0">
                <a:effectLst/>
                <a:latin typeface="Skanska Sans Pro" panose="02000503060000020004" pitchFamily="50" charset="0"/>
              </a:rPr>
            </a:br>
            <a:br>
              <a:rPr lang="en-US" b="0" i="0" dirty="0">
                <a:effectLst/>
                <a:latin typeface="Skanska Sans Pro" panose="02000503060000020004" pitchFamily="50" charset="0"/>
              </a:rPr>
            </a:br>
            <a:r>
              <a:rPr lang="en-US" b="0" i="0" dirty="0">
                <a:effectLst/>
                <a:latin typeface="Skanska Sans Pro" panose="02000503060000020004" pitchFamily="50" charset="0"/>
              </a:rPr>
              <a:t>We need to take leadership on the climate issue at all levels, as managers and employees and also as companies, together with our customers and jointly in the industry. </a:t>
            </a:r>
            <a:br>
              <a:rPr lang="en-US" b="0" i="0" dirty="0">
                <a:effectLst/>
                <a:latin typeface="Skanska Sans Pro" panose="02000503060000020004" pitchFamily="50" charset="0"/>
              </a:rPr>
            </a:br>
            <a:br>
              <a:rPr lang="en-US" b="0" i="0" dirty="0">
                <a:effectLst/>
                <a:latin typeface="Skanska Sans Pro" panose="02000503060000020004" pitchFamily="50" charset="0"/>
              </a:rPr>
            </a:br>
            <a:r>
              <a:rPr lang="en-US" b="0" i="0" dirty="0">
                <a:effectLst/>
                <a:latin typeface="Skanska Sans Pro" panose="02000503060000020004" pitchFamily="50" charset="0"/>
              </a:rPr>
              <a:t>Let the week be a start to work even more clearly on the climate issue, listen to each other's ideas, test other solutions and materials.</a:t>
            </a:r>
            <a:br>
              <a:rPr lang="sv-SE" dirty="0"/>
            </a:br>
            <a:endParaRPr lang="sv-SE" dirty="0"/>
          </a:p>
        </p:txBody>
      </p:sp>
      <p:sp>
        <p:nvSpPr>
          <p:cNvPr id="4" name="Platshållare för bildnummer 3">
            <a:extLst>
              <a:ext uri="{FF2B5EF4-FFF2-40B4-BE49-F238E27FC236}">
                <a16:creationId xmlns:a16="http://schemas.microsoft.com/office/drawing/2014/main" id="{C550D4E7-5041-4575-B0A5-07B664E2A1F5}"/>
              </a:ext>
            </a:extLst>
          </p:cNvPr>
          <p:cNvSpPr>
            <a:spLocks noGrp="1"/>
          </p:cNvSpPr>
          <p:nvPr>
            <p:ph type="sldNum" sz="quarter" idx="12"/>
          </p:nvPr>
        </p:nvSpPr>
        <p:spPr/>
        <p:txBody>
          <a:bodyPr/>
          <a:lstStyle/>
          <a:p>
            <a:fld id="{552F452E-B795-4D05-B605-588F6513802C}" type="slidenum">
              <a:rPr lang="sv-SE" smtClean="0"/>
              <a:t>2</a:t>
            </a:fld>
            <a:endParaRPr lang="sv-SE"/>
          </a:p>
        </p:txBody>
      </p:sp>
    </p:spTree>
    <p:extLst>
      <p:ext uri="{BB962C8B-B14F-4D97-AF65-F5344CB8AC3E}">
        <p14:creationId xmlns:p14="http://schemas.microsoft.com/office/powerpoint/2010/main" val="313380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5457D88-1F9B-4BC5-9C5E-CC5632791475}"/>
              </a:ext>
            </a:extLst>
          </p:cNvPr>
          <p:cNvPicPr>
            <a:picLocks noChangeAspect="1"/>
          </p:cNvPicPr>
          <p:nvPr/>
        </p:nvPicPr>
        <p:blipFill rotWithShape="1">
          <a:blip r:embed="rId3">
            <a:extLst>
              <a:ext uri="{28A0092B-C50C-407E-A947-70E740481C1C}">
                <a14:useLocalDpi xmlns:a14="http://schemas.microsoft.com/office/drawing/2010/main" val="0"/>
              </a:ext>
            </a:extLst>
          </a:blip>
          <a:srcRect r="52308"/>
          <a:stretch/>
        </p:blipFill>
        <p:spPr>
          <a:xfrm>
            <a:off x="0" y="564204"/>
            <a:ext cx="12192000" cy="5913321"/>
          </a:xfrm>
          <a:prstGeom prst="rect">
            <a:avLst/>
          </a:prstGeom>
        </p:spPr>
      </p:pic>
      <p:pic>
        <p:nvPicPr>
          <p:cNvPr id="6" name="Platshållare för innehåll 5" descr="En bild som visar person, person, utomhus&#10;&#10;Automatiskt genererad beskrivning">
            <a:extLst>
              <a:ext uri="{FF2B5EF4-FFF2-40B4-BE49-F238E27FC236}">
                <a16:creationId xmlns:a16="http://schemas.microsoft.com/office/drawing/2014/main" id="{0653AC93-14A4-4107-90B2-B170E230CBF2}"/>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714331" y="1831739"/>
            <a:ext cx="4529137" cy="3019424"/>
          </a:xfrm>
        </p:spPr>
      </p:pic>
      <p:sp>
        <p:nvSpPr>
          <p:cNvPr id="5" name="Platshållare för bildnummer 4">
            <a:extLst>
              <a:ext uri="{FF2B5EF4-FFF2-40B4-BE49-F238E27FC236}">
                <a16:creationId xmlns:a16="http://schemas.microsoft.com/office/drawing/2014/main" id="{9F43E18F-E146-4B3D-A2C7-FA4D1088B88B}"/>
              </a:ext>
            </a:extLst>
          </p:cNvPr>
          <p:cNvSpPr>
            <a:spLocks noGrp="1"/>
          </p:cNvSpPr>
          <p:nvPr>
            <p:ph type="sldNum" sz="quarter" idx="12"/>
          </p:nvPr>
        </p:nvSpPr>
        <p:spPr/>
        <p:txBody>
          <a:bodyPr/>
          <a:lstStyle/>
          <a:p>
            <a:fld id="{552F452E-B795-4D05-B605-588F6513802C}" type="slidenum">
              <a:rPr lang="sv-SE" smtClean="0"/>
              <a:t>3</a:t>
            </a:fld>
            <a:endParaRPr lang="sv-SE"/>
          </a:p>
        </p:txBody>
      </p:sp>
      <p:sp>
        <p:nvSpPr>
          <p:cNvPr id="2" name="textruta 1">
            <a:extLst>
              <a:ext uri="{FF2B5EF4-FFF2-40B4-BE49-F238E27FC236}">
                <a16:creationId xmlns:a16="http://schemas.microsoft.com/office/drawing/2014/main" id="{13C9C6BF-E685-4BAC-A2DC-EF0D73FB50CB}"/>
              </a:ext>
            </a:extLst>
          </p:cNvPr>
          <p:cNvSpPr txBox="1"/>
          <p:nvPr/>
        </p:nvSpPr>
        <p:spPr>
          <a:xfrm>
            <a:off x="1352144" y="1293779"/>
            <a:ext cx="4743856" cy="3970318"/>
          </a:xfrm>
          <a:prstGeom prst="rect">
            <a:avLst/>
          </a:prstGeom>
          <a:noFill/>
        </p:spPr>
        <p:txBody>
          <a:bodyPr wrap="square" lIns="46800" rIns="46800" rtlCol="0">
            <a:spAutoFit/>
          </a:bodyPr>
          <a:lstStyle/>
          <a:p>
            <a:r>
              <a:rPr lang="en-US" sz="2800" b="0" i="1" dirty="0">
                <a:effectLst/>
                <a:latin typeface="Skanska Sans Pro" panose="02000503060000020004" pitchFamily="50" charset="0"/>
              </a:rPr>
              <a:t>“A rapid change is needed in society and in the construction sector.</a:t>
            </a:r>
            <a:br>
              <a:rPr lang="en-US" sz="2800" b="0" i="1" dirty="0">
                <a:effectLst/>
                <a:latin typeface="Skanska Sans Pro" panose="02000503060000020004" pitchFamily="50" charset="0"/>
              </a:rPr>
            </a:br>
            <a:br>
              <a:rPr lang="en-US" sz="2800" b="0" i="1" dirty="0">
                <a:effectLst/>
                <a:latin typeface="Skanska Sans Pro" panose="02000503060000020004" pitchFamily="50" charset="0"/>
              </a:rPr>
            </a:br>
            <a:r>
              <a:rPr lang="en-US" sz="2800" b="0" i="1" dirty="0">
                <a:effectLst/>
                <a:latin typeface="Skanska Sans Pro" panose="02000503060000020004" pitchFamily="50" charset="0"/>
              </a:rPr>
              <a:t>Skanska is a company that can make a difference and </a:t>
            </a:r>
            <a:r>
              <a:rPr lang="en-US" sz="2800" i="1" dirty="0">
                <a:latin typeface="Skanska Sans Pro" panose="02000503060000020004" pitchFamily="50" charset="0"/>
              </a:rPr>
              <a:t>the </a:t>
            </a:r>
            <a:r>
              <a:rPr lang="en-US" sz="2800" b="0" i="1" dirty="0">
                <a:effectLst/>
                <a:latin typeface="Skanska Sans Pro" panose="02000503060000020004" pitchFamily="50" charset="0"/>
              </a:rPr>
              <a:t>Green Week is an important part of that. I hope you have a nice and rewarding week. ” </a:t>
            </a:r>
            <a:endParaRPr lang="sv-SE" sz="2800" i="1" dirty="0">
              <a:latin typeface="Skanska Sans Pro" panose="02000503060000020004" pitchFamily="50" charset="0"/>
            </a:endParaRPr>
          </a:p>
        </p:txBody>
      </p:sp>
      <p:sp>
        <p:nvSpPr>
          <p:cNvPr id="8" name="textruta 7">
            <a:extLst>
              <a:ext uri="{FF2B5EF4-FFF2-40B4-BE49-F238E27FC236}">
                <a16:creationId xmlns:a16="http://schemas.microsoft.com/office/drawing/2014/main" id="{C0D8E96F-EBDC-48B2-B581-9EACBDCF7C03}"/>
              </a:ext>
            </a:extLst>
          </p:cNvPr>
          <p:cNvSpPr txBox="1"/>
          <p:nvPr/>
        </p:nvSpPr>
        <p:spPr>
          <a:xfrm>
            <a:off x="1382037" y="5532099"/>
            <a:ext cx="4529137" cy="707886"/>
          </a:xfrm>
          <a:prstGeom prst="rect">
            <a:avLst/>
          </a:prstGeom>
          <a:noFill/>
        </p:spPr>
        <p:txBody>
          <a:bodyPr wrap="square" lIns="46800" rIns="46800" rtlCol="0">
            <a:spAutoFit/>
          </a:bodyPr>
          <a:lstStyle/>
          <a:p>
            <a:r>
              <a:rPr lang="sv-SE" sz="2000" dirty="0">
                <a:solidFill>
                  <a:schemeClr val="bg1"/>
                </a:solidFill>
              </a:rPr>
              <a:t>Gunnar Hagman, CEO Skanska Sverige</a:t>
            </a:r>
          </a:p>
        </p:txBody>
      </p:sp>
    </p:spTree>
    <p:extLst>
      <p:ext uri="{BB962C8B-B14F-4D97-AF65-F5344CB8AC3E}">
        <p14:creationId xmlns:p14="http://schemas.microsoft.com/office/powerpoint/2010/main" val="3381997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ab6a84679f4db24319c92b8caa233685a67591"/>
</p:tagLst>
</file>

<file path=ppt/theme/theme1.xml><?xml version="1.0" encoding="utf-8"?>
<a:theme xmlns:a="http://schemas.openxmlformats.org/drawingml/2006/main" name="Skanska_16x9_se">
  <a:themeElements>
    <a:clrScheme name="1_Skanska_White_Green">
      <a:dk1>
        <a:srgbClr val="293E6B"/>
      </a:dk1>
      <a:lt1>
        <a:sysClr val="window" lastClr="FFFFFF"/>
      </a:lt1>
      <a:dk2>
        <a:srgbClr val="FFFFFF"/>
      </a:dk2>
      <a:lt2>
        <a:srgbClr val="77B800"/>
      </a:lt2>
      <a:accent1>
        <a:srgbClr val="77B800"/>
      </a:accent1>
      <a:accent2>
        <a:srgbClr val="FFCB00"/>
      </a:accent2>
      <a:accent3>
        <a:srgbClr val="808080"/>
      </a:accent3>
      <a:accent4>
        <a:srgbClr val="0078C9"/>
      </a:accent4>
      <a:accent5>
        <a:srgbClr val="E57200"/>
      </a:accent5>
      <a:accent6>
        <a:srgbClr val="BED6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name="Skanska_16x9_se.potx" id="{CA3F778F-7401-4786-8BD4-E1D45C5B94E9}" vid="{791CFD37-DC38-4E15-A222-1FA4864B78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kanska_DarkBlue">
      <a:dk1>
        <a:srgbClr val="002551"/>
      </a:dk1>
      <a:lt1>
        <a:sysClr val="window" lastClr="FFFFFF"/>
      </a:lt1>
      <a:dk2>
        <a:srgbClr val="293E6B"/>
      </a:dk2>
      <a:lt2>
        <a:srgbClr val="FFFFFF"/>
      </a:lt2>
      <a:accent1>
        <a:srgbClr val="293E6B"/>
      </a:accent1>
      <a:accent2>
        <a:srgbClr val="77B800"/>
      </a:accent2>
      <a:accent3>
        <a:srgbClr val="FFCB00"/>
      </a:accent3>
      <a:accent4>
        <a:srgbClr val="0078C9"/>
      </a:accent4>
      <a:accent5>
        <a:srgbClr val="E57200"/>
      </a:accent5>
      <a:accent6>
        <a:srgbClr val="BED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CF0F2871094734289F58079A7288ED6" ma:contentTypeVersion="12" ma:contentTypeDescription="Skapa ett nytt dokument." ma:contentTypeScope="" ma:versionID="ec3616b5732b7f3037edfb950cc9ca62">
  <xsd:schema xmlns:xsd="http://www.w3.org/2001/XMLSchema" xmlns:xs="http://www.w3.org/2001/XMLSchema" xmlns:p="http://schemas.microsoft.com/office/2006/metadata/properties" xmlns:ns2="d8705e1c-6f26-4546-9d68-afe23199fd4f" xmlns:ns3="0d58d8b9-fdc7-43e2-b325-d07b94779dd0" targetNamespace="http://schemas.microsoft.com/office/2006/metadata/properties" ma:root="true" ma:fieldsID="050204e7a68e3a7fcd09f9c8202ac145" ns2:_="" ns3:_="">
    <xsd:import namespace="d8705e1c-6f26-4546-9d68-afe23199fd4f"/>
    <xsd:import namespace="0d58d8b9-fdc7-43e2-b325-d07b94779d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05e1c-6f26-4546-9d68-afe23199f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58d8b9-fdc7-43e2-b325-d07b94779dd0"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d58d8b9-fdc7-43e2-b325-d07b94779dd0">
      <UserInfo>
        <DisplayName>Franck, Niklas</DisplayName>
        <AccountId>11254</AccountId>
        <AccountType/>
      </UserInfo>
      <UserInfo>
        <DisplayName>Almgren schwartz, Martina</DisplayName>
        <AccountId>9892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90B893-047E-42F9-9BD3-894A2524FA3A}"/>
</file>

<file path=customXml/itemProps2.xml><?xml version="1.0" encoding="utf-8"?>
<ds:datastoreItem xmlns:ds="http://schemas.openxmlformats.org/officeDocument/2006/customXml" ds:itemID="{BD4E1D53-90C3-495A-98F2-59DB953E2EC5}">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da54dc9-40eb-444b-8ace-b8e4b0b59194"/>
    <ds:schemaRef ds:uri="b424609f-4128-4417-9b0d-25a526cb38b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5C8F83F-A36D-4034-BD6D-C7B61E1FD0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5306</TotalTime>
  <Words>179</Words>
  <Application>Microsoft Office PowerPoint</Application>
  <PresentationFormat>Bredbild</PresentationFormat>
  <Paragraphs>11</Paragraphs>
  <Slides>3</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vt:i4>
      </vt:variant>
    </vt:vector>
  </HeadingPairs>
  <TitlesOfParts>
    <vt:vector size="7" baseType="lpstr">
      <vt:lpstr>Arial</vt:lpstr>
      <vt:lpstr>Calibri</vt:lpstr>
      <vt:lpstr>Skanska Sans Pro</vt:lpstr>
      <vt:lpstr>Skanska_16x9_se</vt:lpstr>
      <vt:lpstr>Welcome to Green Week 2021!</vt:lpstr>
      <vt:lpstr>The Green Week is our annual initiative to inspire and increase knowledge in sustainability. The theme for this year's Green Week is Leadership for the Climate.   We need to take leadership on the climate issue at all levels, as managers and employees and also as companies, together with our customers and jointly in the industry.   Let the week be a start to work even more clearly on the climate issue, listen to each other's ideas, test other solutions and materials.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 till Startmöte Gröna veckan 2020</dc:title>
  <dc:creator>Coleman, Elin</dc:creator>
  <cp:lastModifiedBy>Isacson, Cecilie</cp:lastModifiedBy>
  <cp:revision>134</cp:revision>
  <dcterms:created xsi:type="dcterms:W3CDTF">2020-09-15T15:41:49Z</dcterms:created>
  <dcterms:modified xsi:type="dcterms:W3CDTF">2021-10-01T05:20:59Z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vt:r8>
  </property>
  <property fmtid="{D5CDD505-2E9C-101B-9397-08002B2CF9AE}" pid="3" name="ContentTypeId">
    <vt:lpwstr>0x0101007CF0F2871094734289F58079A7288ED6</vt:lpwstr>
  </property>
</Properties>
</file>