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5430" r:id="rId5"/>
    <p:sldId id="5441" r:id="rId6"/>
    <p:sldId id="5428" r:id="rId7"/>
  </p:sldIdLst>
  <p:sldSz cx="12192000" cy="6858000"/>
  <p:notesSz cx="6791325" cy="9869488"/>
  <p:custDataLst>
    <p:tags r:id="rId1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071" userDrawn="1">
          <p15:clr>
            <a:srgbClr val="A4A3A4"/>
          </p15:clr>
        </p15:guide>
        <p15:guide id="4" pos="937" userDrawn="1">
          <p15:clr>
            <a:srgbClr val="A4A3A4"/>
          </p15:clr>
        </p15:guide>
        <p15:guide id="5" pos="3840" userDrawn="1">
          <p15:clr>
            <a:srgbClr val="A4A3A4"/>
          </p15:clr>
        </p15:guide>
        <p15:guide id="6" orient="horz" pos="3878">
          <p15:clr>
            <a:srgbClr val="A4A3A4"/>
          </p15:clr>
        </p15:guide>
      </p15:sldGuideLst>
    </p:ext>
    <p:ext uri="{2D200454-40CA-4A62-9FC3-DE9A4176ACB9}">
      <p15:notesGuideLst xmlns:p15="http://schemas.microsoft.com/office/powerpoint/2012/main">
        <p15:guide id="1" orient="horz" pos="3109">
          <p15:clr>
            <a:srgbClr val="A4A3A4"/>
          </p15:clr>
        </p15:guide>
        <p15:guide id="2" pos="213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kenstrand, Alma" initials="BA" lastIdx="1" clrIdx="0">
    <p:extLst>
      <p:ext uri="{19B8F6BF-5375-455C-9EA6-DF929625EA0E}">
        <p15:presenceInfo xmlns:p15="http://schemas.microsoft.com/office/powerpoint/2012/main" userId="S::alma.bokenstrand@skanska.se::64b745df-98d6-4624-a0b5-349c084845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10" autoAdjust="0"/>
  </p:normalViewPr>
  <p:slideViewPr>
    <p:cSldViewPr snapToGrid="0">
      <p:cViewPr varScale="1">
        <p:scale>
          <a:sx n="68" d="100"/>
          <a:sy n="68" d="100"/>
        </p:scale>
        <p:origin x="570" y="48"/>
      </p:cViewPr>
      <p:guideLst>
        <p:guide orient="horz" pos="1071"/>
        <p:guide pos="937"/>
        <p:guide pos="3840"/>
        <p:guide orient="horz" pos="387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9"/>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6847" y="0"/>
            <a:ext cx="2942908" cy="493474"/>
          </a:xfrm>
          <a:prstGeom prst="rect">
            <a:avLst/>
          </a:prstGeom>
        </p:spPr>
        <p:txBody>
          <a:bodyPr vert="horz" lIns="91440" tIns="45720" rIns="91440" bIns="45720" rtlCol="0"/>
          <a:lstStyle>
            <a:lvl1pPr algn="r">
              <a:defRPr sz="1200"/>
            </a:lvl1pPr>
          </a:lstStyle>
          <a:p>
            <a:fld id="{80A87FA3-159B-46C0-BBA6-ED958F8696F3}" type="datetimeFigureOut">
              <a:rPr lang="en-GB" smtClean="0"/>
              <a:t>01/10/2021</a:t>
            </a:fld>
            <a:endParaRPr lang="en-GB"/>
          </a:p>
        </p:txBody>
      </p:sp>
      <p:sp>
        <p:nvSpPr>
          <p:cNvPr id="4" name="Footer Placeholder 3"/>
          <p:cNvSpPr>
            <a:spLocks noGrp="1"/>
          </p:cNvSpPr>
          <p:nvPr>
            <p:ph type="ftr" sz="quarter" idx="2"/>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6847" y="9374301"/>
            <a:ext cx="2942908" cy="493474"/>
          </a:xfrm>
          <a:prstGeom prst="rect">
            <a:avLst/>
          </a:prstGeom>
        </p:spPr>
        <p:txBody>
          <a:bodyPr vert="horz" lIns="91440" tIns="45720" rIns="91440" bIns="45720" rtlCol="0" anchor="b"/>
          <a:lstStyle>
            <a:lvl1pPr algn="r">
              <a:defRPr sz="1200"/>
            </a:lvl1pPr>
          </a:lstStyle>
          <a:p>
            <a:fld id="{CCAA220F-AFF2-4A55-89F6-63FB8B270E4A}" type="slidenum">
              <a:rPr lang="en-GB" smtClean="0"/>
              <a:t>‹#›</a:t>
            </a:fld>
            <a:endParaRPr lang="en-GB"/>
          </a:p>
        </p:txBody>
      </p:sp>
    </p:spTree>
    <p:extLst>
      <p:ext uri="{BB962C8B-B14F-4D97-AF65-F5344CB8AC3E}">
        <p14:creationId xmlns:p14="http://schemas.microsoft.com/office/powerpoint/2010/main" val="418917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6847" y="0"/>
            <a:ext cx="2942908" cy="493474"/>
          </a:xfrm>
          <a:prstGeom prst="rect">
            <a:avLst/>
          </a:prstGeom>
        </p:spPr>
        <p:txBody>
          <a:bodyPr vert="horz" lIns="91440" tIns="45720" rIns="91440" bIns="45720" rtlCol="0"/>
          <a:lstStyle>
            <a:lvl1pPr algn="r">
              <a:defRPr sz="1200"/>
            </a:lvl1pPr>
          </a:lstStyle>
          <a:p>
            <a:fld id="{5778EFFA-EEC5-4C24-9B22-FF121A58C5AC}" type="datetimeFigureOut">
              <a:rPr lang="en-GB" smtClean="0"/>
              <a:t>01/10/2021</a:t>
            </a:fld>
            <a:endParaRPr lang="en-GB"/>
          </a:p>
        </p:txBody>
      </p:sp>
      <p:sp>
        <p:nvSpPr>
          <p:cNvPr id="4" name="Slide Image Placeholder 3"/>
          <p:cNvSpPr>
            <a:spLocks noGrp="1" noRot="1" noChangeAspect="1"/>
          </p:cNvSpPr>
          <p:nvPr>
            <p:ph type="sldImg" idx="2"/>
          </p:nvPr>
        </p:nvSpPr>
        <p:spPr>
          <a:xfrm>
            <a:off x="106363" y="739775"/>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688007"/>
            <a:ext cx="5433060" cy="44412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6847" y="9374301"/>
            <a:ext cx="2942908" cy="493474"/>
          </a:xfrm>
          <a:prstGeom prst="rect">
            <a:avLst/>
          </a:prstGeom>
        </p:spPr>
        <p:txBody>
          <a:bodyPr vert="horz" lIns="91440" tIns="45720" rIns="91440" bIns="45720" rtlCol="0" anchor="b"/>
          <a:lstStyle>
            <a:lvl1pPr algn="r">
              <a:defRPr sz="1200"/>
            </a:lvl1pPr>
          </a:lstStyle>
          <a:p>
            <a:fld id="{2BE14F53-2F23-4441-9A96-FD14D0840CC2}" type="slidenum">
              <a:rPr lang="en-GB" smtClean="0"/>
              <a:t>‹#›</a:t>
            </a:fld>
            <a:endParaRPr lang="en-GB"/>
          </a:p>
        </p:txBody>
      </p:sp>
    </p:spTree>
    <p:extLst>
      <p:ext uri="{BB962C8B-B14F-4D97-AF65-F5344CB8AC3E}">
        <p14:creationId xmlns:p14="http://schemas.microsoft.com/office/powerpoint/2010/main" val="308637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E14F53-2F23-4441-9A96-FD14D0840CC2}" type="slidenum">
              <a:rPr lang="en-GB" smtClean="0"/>
              <a:t>1</a:t>
            </a:fld>
            <a:endParaRPr lang="en-GB"/>
          </a:p>
        </p:txBody>
      </p:sp>
    </p:spTree>
    <p:extLst>
      <p:ext uri="{BB962C8B-B14F-4D97-AF65-F5344CB8AC3E}">
        <p14:creationId xmlns:p14="http://schemas.microsoft.com/office/powerpoint/2010/main" val="313260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E14F53-2F23-4441-9A96-FD14D0840CC2}" type="slidenum">
              <a:rPr lang="en-GB" smtClean="0"/>
              <a:t>3</a:t>
            </a:fld>
            <a:endParaRPr lang="en-GB"/>
          </a:p>
        </p:txBody>
      </p:sp>
    </p:spTree>
    <p:extLst>
      <p:ext uri="{BB962C8B-B14F-4D97-AF65-F5344CB8AC3E}">
        <p14:creationId xmlns:p14="http://schemas.microsoft.com/office/powerpoint/2010/main" val="286164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209283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Avslutnings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3212976"/>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 e-postadress</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25563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6400" cy="44545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94720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med bild">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4987925"/>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286461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sv-SE"/>
              <a:t>Skriv kapitelrubrik här</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78179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89726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text &amp; bild till höger">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sv-SE"/>
              <a:t>Klicka på ikonen för att lägga till en bild</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sv-SE"/>
              <a:t>Redigera format för bakgrundstext</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3" name="Title 2"/>
          <p:cNvSpPr>
            <a:spLocks noGrp="1"/>
          </p:cNvSpPr>
          <p:nvPr>
            <p:ph type="title"/>
          </p:nvPr>
        </p:nvSpPr>
        <p:spPr>
          <a:xfrm>
            <a:off x="1435199" y="696913"/>
            <a:ext cx="6588000" cy="539496"/>
          </a:xfrm>
        </p:spPr>
        <p:txBody>
          <a:bodyPr/>
          <a:lstStyle/>
          <a:p>
            <a:r>
              <a:rPr lang="sv-SE"/>
              <a:t>Klicka här för att ändra mall för rubrikformat</a:t>
            </a:r>
          </a:p>
        </p:txBody>
      </p:sp>
    </p:spTree>
    <p:extLst>
      <p:ext uri="{BB962C8B-B14F-4D97-AF65-F5344CB8AC3E}">
        <p14:creationId xmlns:p14="http://schemas.microsoft.com/office/powerpoint/2010/main" val="214462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pPr/>
              <a:t>‹#›</a:t>
            </a:fld>
            <a:endParaRPr lang="sv-SE"/>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sv-SE"/>
              <a:t>Klicka på ikonen för att lägga till en bild</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sv-SE"/>
              <a:t>Klicka på ikonen för att lägga till en bild</a:t>
            </a:r>
            <a:endParaRPr lang="en-GB"/>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5075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t>‹#›</a:t>
            </a:fld>
            <a:endParaRPr lang="sv-SE"/>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0163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2021-03-18</a:t>
            </a:r>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02825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p:spPr>
        <p:txBody>
          <a:bodyPr wrap="none" anchor="ctr"/>
          <a:lstStyle/>
          <a:p>
            <a:endParaRPr lang="sv-SE" sz="1800"/>
          </a:p>
        </p:txBody>
      </p:sp>
      <p:sp>
        <p:nvSpPr>
          <p:cNvPr id="2" name="Title Placeholder 1"/>
          <p:cNvSpPr>
            <a:spLocks noGrp="1"/>
          </p:cNvSpPr>
          <p:nvPr>
            <p:ph type="title"/>
          </p:nvPr>
        </p:nvSpPr>
        <p:spPr>
          <a:xfrm>
            <a:off x="1432984" y="696913"/>
            <a:ext cx="9356470" cy="539496"/>
          </a:xfrm>
          <a:prstGeom prst="rect">
            <a:avLst/>
          </a:prstGeom>
        </p:spPr>
        <p:txBody>
          <a:bodyPr vert="horz" lIns="46800" tIns="46800" rIns="46800" bIns="46800" rtlCol="0" anchor="t" anchorCtr="0">
            <a:spAutoFit/>
          </a:bodyPr>
          <a:lstStyle/>
          <a:p>
            <a:r>
              <a:rPr lang="sv-SE"/>
              <a:t>Klicka här för att ändra format</a:t>
            </a:r>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a:t>2021-03-18</a:t>
            </a:r>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endParaRPr lang="sv-SE"/>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sv-SE" smtClean="0"/>
              <a:pPr/>
              <a:t>‹#›</a:t>
            </a:fld>
            <a:endParaRPr lang="sv-SE"/>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pic>
        <p:nvPicPr>
          <p:cNvPr id="10" name="Logo Ny"/>
          <p:cNvPicPr>
            <a:picLocks/>
          </p:cNvPicPr>
          <p:nvPr/>
        </p:nvPicPr>
        <p:blipFill rotWithShape="1">
          <a:blip r:embed="rId12" cstate="print">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283651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64" r:id="rId6"/>
    <p:sldLayoutId id="2147483671" r:id="rId7"/>
    <p:sldLayoutId id="2147483654" r:id="rId8"/>
    <p:sldLayoutId id="2147483655" r:id="rId9"/>
    <p:sldLayoutId id="2147483670" r:id="rId10"/>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En bild som visar mark, klippa, utomhus, växt&#10;&#10;Automatiskt genererad beskrivning">
            <a:extLst>
              <a:ext uri="{FF2B5EF4-FFF2-40B4-BE49-F238E27FC236}">
                <a16:creationId xmlns:a16="http://schemas.microsoft.com/office/drawing/2014/main" id="{A1399CA5-367A-4F3D-BC60-4D115EDC0A5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8050" b="1040"/>
          <a:stretch/>
        </p:blipFill>
        <p:spPr>
          <a:xfrm>
            <a:off x="6765" y="660032"/>
            <a:ext cx="12191980" cy="5770800"/>
          </a:xfrm>
          <a:noFill/>
        </p:spPr>
      </p:pic>
      <p:sp>
        <p:nvSpPr>
          <p:cNvPr id="6" name="Rubrik 5">
            <a:extLst>
              <a:ext uri="{FF2B5EF4-FFF2-40B4-BE49-F238E27FC236}">
                <a16:creationId xmlns:a16="http://schemas.microsoft.com/office/drawing/2014/main" id="{9119CACF-F603-422E-9D85-3676147E6B8D}"/>
              </a:ext>
            </a:extLst>
          </p:cNvPr>
          <p:cNvSpPr>
            <a:spLocks noGrp="1"/>
          </p:cNvSpPr>
          <p:nvPr>
            <p:ph type="title"/>
          </p:nvPr>
        </p:nvSpPr>
        <p:spPr>
          <a:xfrm>
            <a:off x="1497033" y="1196752"/>
            <a:ext cx="9354312" cy="539496"/>
          </a:xfrm>
        </p:spPr>
        <p:txBody>
          <a:bodyPr anchor="t">
            <a:noAutofit/>
          </a:bodyPr>
          <a:lstStyle/>
          <a:p>
            <a:r>
              <a:rPr lang="sv-SE" sz="4000" b="0" i="0" dirty="0" err="1">
                <a:solidFill>
                  <a:schemeClr val="bg1"/>
                </a:solidFill>
                <a:effectLst/>
                <a:latin typeface="Skanska Sans Pro" panose="02000503060000020004" pitchFamily="50" charset="0"/>
              </a:rPr>
              <a:t>Sveiki</a:t>
            </a:r>
            <a:r>
              <a:rPr lang="sv-SE" sz="4000" b="0" i="0" dirty="0">
                <a:solidFill>
                  <a:schemeClr val="bg1"/>
                </a:solidFill>
                <a:effectLst/>
                <a:latin typeface="Skanska Sans Pro" panose="02000503060000020004" pitchFamily="50" charset="0"/>
              </a:rPr>
              <a:t> </a:t>
            </a:r>
            <a:r>
              <a:rPr lang="sv-SE" sz="4000" b="0" i="0" dirty="0" err="1">
                <a:solidFill>
                  <a:schemeClr val="bg1"/>
                </a:solidFill>
                <a:effectLst/>
                <a:latin typeface="Skanska Sans Pro" panose="02000503060000020004" pitchFamily="50" charset="0"/>
              </a:rPr>
              <a:t>atvykę</a:t>
            </a:r>
            <a:r>
              <a:rPr lang="sv-SE" sz="4000" b="0" i="0" dirty="0">
                <a:solidFill>
                  <a:schemeClr val="bg1"/>
                </a:solidFill>
                <a:effectLst/>
                <a:latin typeface="Skanska Sans Pro" panose="02000503060000020004" pitchFamily="50" charset="0"/>
              </a:rPr>
              <a:t> į 2021 m. </a:t>
            </a:r>
            <a:r>
              <a:rPr lang="sv-SE" sz="4000" b="0" i="0" dirty="0" err="1">
                <a:solidFill>
                  <a:schemeClr val="bg1"/>
                </a:solidFill>
                <a:effectLst/>
                <a:latin typeface="Skanska Sans Pro" panose="02000503060000020004" pitchFamily="50" charset="0"/>
              </a:rPr>
              <a:t>Žaliąją</a:t>
            </a:r>
            <a:r>
              <a:rPr lang="sv-SE" sz="4000" b="0" i="0" dirty="0">
                <a:solidFill>
                  <a:schemeClr val="bg1"/>
                </a:solidFill>
                <a:effectLst/>
                <a:latin typeface="Skanska Sans Pro" panose="02000503060000020004" pitchFamily="50" charset="0"/>
              </a:rPr>
              <a:t> </a:t>
            </a:r>
            <a:r>
              <a:rPr lang="sv-SE" sz="4000" b="0" i="0" dirty="0" err="1">
                <a:solidFill>
                  <a:schemeClr val="bg1"/>
                </a:solidFill>
                <a:effectLst/>
                <a:latin typeface="Skanska Sans Pro" panose="02000503060000020004" pitchFamily="50" charset="0"/>
              </a:rPr>
              <a:t>savaitę</a:t>
            </a:r>
            <a:r>
              <a:rPr lang="sv-SE" sz="4000" b="0" i="0" dirty="0">
                <a:solidFill>
                  <a:schemeClr val="bg1"/>
                </a:solidFill>
                <a:effectLst/>
                <a:latin typeface="Skanska Sans Pro" panose="02000503060000020004" pitchFamily="50" charset="0"/>
              </a:rPr>
              <a:t>!</a:t>
            </a:r>
            <a:endParaRPr lang="sv-SE" sz="6000" dirty="0">
              <a:solidFill>
                <a:schemeClr val="bg1"/>
              </a:solidFill>
              <a:latin typeface="Skanska Sans Pro" panose="02000503060000020004" pitchFamily="50" charset="0"/>
            </a:endParaRPr>
          </a:p>
        </p:txBody>
      </p:sp>
      <p:sp>
        <p:nvSpPr>
          <p:cNvPr id="7" name="textruta 6">
            <a:extLst>
              <a:ext uri="{FF2B5EF4-FFF2-40B4-BE49-F238E27FC236}">
                <a16:creationId xmlns:a16="http://schemas.microsoft.com/office/drawing/2014/main" id="{A581E64D-3FE1-4AAC-80B4-B3A13916EADA}"/>
              </a:ext>
            </a:extLst>
          </p:cNvPr>
          <p:cNvSpPr txBox="1"/>
          <p:nvPr/>
        </p:nvSpPr>
        <p:spPr>
          <a:xfrm>
            <a:off x="7140383" y="2513027"/>
            <a:ext cx="4528800" cy="4454525"/>
          </a:xfrm>
          <a:prstGeom prst="rect">
            <a:avLst/>
          </a:prstGeom>
        </p:spPr>
        <p:txBody>
          <a:bodyPr vert="horz" lIns="46800" tIns="46800" rIns="46800" bIns="46800" rtlCol="0">
            <a:normAutofit/>
          </a:bodyPr>
          <a:lstStyle/>
          <a:p>
            <a:pPr indent="-288000">
              <a:spcAft>
                <a:spcPts val="600"/>
              </a:spcAft>
              <a:buFont typeface="Arial" panose="020B0604020202020204" pitchFamily="34" charset="0"/>
            </a:pPr>
            <a:r>
              <a:rPr lang="lt-LT" sz="2800" b="1" i="0" dirty="0">
                <a:solidFill>
                  <a:schemeClr val="bg1"/>
                </a:solidFill>
                <a:effectLst/>
                <a:latin typeface="Skanska Sans Pro" panose="02000503060000020004" pitchFamily="50" charset="0"/>
              </a:rPr>
              <a:t>Klimato lyderis </a:t>
            </a:r>
            <a:endParaRPr lang="sv-SE" sz="2800" b="1" i="0" dirty="0">
              <a:solidFill>
                <a:schemeClr val="bg1"/>
              </a:solidFill>
              <a:effectLst/>
              <a:latin typeface="Skanska Sans Pro" panose="02000503060000020004" pitchFamily="50" charset="0"/>
            </a:endParaRPr>
          </a:p>
          <a:p>
            <a:pPr indent="-288000">
              <a:spcAft>
                <a:spcPts val="600"/>
              </a:spcAft>
              <a:buFont typeface="Arial" panose="020B0604020202020204" pitchFamily="34" charset="0"/>
            </a:pPr>
            <a:endParaRPr lang="sv-SE" sz="2800" dirty="0">
              <a:solidFill>
                <a:schemeClr val="bg1"/>
              </a:solidFill>
              <a:latin typeface="Skanska Sans Pro" panose="02000503060000020004" pitchFamily="50" charset="0"/>
            </a:endParaRPr>
          </a:p>
          <a:p>
            <a:pPr indent="-288000">
              <a:spcAft>
                <a:spcPts val="600"/>
              </a:spcAft>
              <a:buFont typeface="Arial" panose="020B0604020202020204" pitchFamily="34" charset="0"/>
            </a:pPr>
            <a:r>
              <a:rPr lang="lt-LT" sz="2800" b="0" i="0" dirty="0">
                <a:solidFill>
                  <a:schemeClr val="bg1"/>
                </a:solidFill>
                <a:effectLst/>
                <a:latin typeface="Skanska Sans Pro" panose="02000503060000020004" pitchFamily="50" charset="0"/>
              </a:rPr>
              <a:t>Žalioji savaitė sukuria galimybes skleisti gerus pavyzdžius, įkvėpti ir padidinti kompetenciją tvarumo srityje. </a:t>
            </a:r>
            <a:endParaRPr lang="sv-SE" sz="2400" dirty="0">
              <a:solidFill>
                <a:schemeClr val="bg1"/>
              </a:solidFill>
              <a:latin typeface="Skanska Sans Pro" panose="02000503060000020004" pitchFamily="50" charset="0"/>
            </a:endParaRPr>
          </a:p>
        </p:txBody>
      </p:sp>
      <p:sp>
        <p:nvSpPr>
          <p:cNvPr id="3" name="Platshållare för bildnummer 2">
            <a:extLst>
              <a:ext uri="{FF2B5EF4-FFF2-40B4-BE49-F238E27FC236}">
                <a16:creationId xmlns:a16="http://schemas.microsoft.com/office/drawing/2014/main" id="{F5829902-815C-4F67-B989-8D4222E0C8E6}"/>
              </a:ext>
            </a:extLst>
          </p:cNvPr>
          <p:cNvSpPr>
            <a:spLocks noGrp="1"/>
          </p:cNvSpPr>
          <p:nvPr>
            <p:ph type="sldNum" sz="quarter" idx="12"/>
          </p:nvPr>
        </p:nvSpPr>
        <p:spPr/>
        <p:txBody>
          <a:bodyPr/>
          <a:lstStyle/>
          <a:p>
            <a:fld id="{552F452E-B795-4D05-B605-588F6513802C}" type="slidenum">
              <a:rPr lang="sv-SE" smtClean="0"/>
              <a:t>1</a:t>
            </a:fld>
            <a:endParaRPr lang="sv-SE"/>
          </a:p>
        </p:txBody>
      </p:sp>
    </p:spTree>
    <p:extLst>
      <p:ext uri="{BB962C8B-B14F-4D97-AF65-F5344CB8AC3E}">
        <p14:creationId xmlns:p14="http://schemas.microsoft.com/office/powerpoint/2010/main" val="427744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F3AF71-BD12-45D9-9FBF-FE2CA5E7D33A}"/>
              </a:ext>
            </a:extLst>
          </p:cNvPr>
          <p:cNvPicPr>
            <a:picLocks noChangeAspect="1"/>
          </p:cNvPicPr>
          <p:nvPr/>
        </p:nvPicPr>
        <p:blipFill rotWithShape="1">
          <a:blip r:embed="rId2">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sp>
        <p:nvSpPr>
          <p:cNvPr id="3" name="Rubrik 2">
            <a:extLst>
              <a:ext uri="{FF2B5EF4-FFF2-40B4-BE49-F238E27FC236}">
                <a16:creationId xmlns:a16="http://schemas.microsoft.com/office/drawing/2014/main" id="{EECDC9AF-D81F-43F5-A7F8-1D0B7511A03D}"/>
              </a:ext>
            </a:extLst>
          </p:cNvPr>
          <p:cNvSpPr>
            <a:spLocks noGrp="1"/>
          </p:cNvSpPr>
          <p:nvPr>
            <p:ph type="title"/>
          </p:nvPr>
        </p:nvSpPr>
        <p:spPr>
          <a:xfrm>
            <a:off x="1508029" y="564204"/>
            <a:ext cx="9354312" cy="5412893"/>
          </a:xfrm>
        </p:spPr>
        <p:txBody>
          <a:bodyPr/>
          <a:lstStyle/>
          <a:p>
            <a:r>
              <a:rPr lang="lt-LT" b="0" i="0" dirty="0">
                <a:effectLst/>
                <a:latin typeface="Skanska Sans Pro" panose="02000503060000020004" pitchFamily="50" charset="0"/>
              </a:rPr>
              <a:t>Žalioji savaitė yra mūsų kasmetinė iniciatyva, skirta įkvėpti ir didinti žinias apie tvarumą. Šių metų žaliosios savaitės tema - </a:t>
            </a:r>
            <a:r>
              <a:rPr lang="lt-LT" b="1" i="0" dirty="0">
                <a:effectLst/>
                <a:latin typeface="Skanska Sans Pro" panose="02000503060000020004" pitchFamily="50" charset="0"/>
              </a:rPr>
              <a:t>„Lyderystė klimatui“. </a:t>
            </a:r>
            <a:br>
              <a:rPr lang="sv-SE" b="0" i="0" dirty="0">
                <a:effectLst/>
                <a:latin typeface="Skanska Sans Pro" panose="02000503060000020004" pitchFamily="50" charset="0"/>
              </a:rPr>
            </a:br>
            <a:br>
              <a:rPr lang="sv-SE" b="0" i="0" dirty="0">
                <a:effectLst/>
                <a:latin typeface="Skanska Sans Pro" panose="02000503060000020004" pitchFamily="50" charset="0"/>
              </a:rPr>
            </a:br>
            <a:r>
              <a:rPr lang="lt-LT" b="0" i="0" dirty="0">
                <a:effectLst/>
                <a:latin typeface="Skanska Sans Pro" panose="02000503060000020004" pitchFamily="50" charset="0"/>
              </a:rPr>
              <a:t>Turime imtis lyderystės klimato klausimu visais lygmenimis, kaip vadovai ir darbuotojai, taip pat kaip įmonės, kartu su klientais ir kartu pramonėje. </a:t>
            </a:r>
            <a:br>
              <a:rPr lang="sv-SE" b="0" i="0" dirty="0">
                <a:effectLst/>
                <a:latin typeface="Skanska Sans Pro" panose="02000503060000020004" pitchFamily="50" charset="0"/>
              </a:rPr>
            </a:br>
            <a:br>
              <a:rPr lang="sv-SE" b="0" i="0" dirty="0">
                <a:effectLst/>
                <a:latin typeface="Skanska Sans Pro" panose="02000503060000020004" pitchFamily="50" charset="0"/>
              </a:rPr>
            </a:br>
            <a:r>
              <a:rPr lang="lt-LT" b="0" i="0" dirty="0">
                <a:effectLst/>
                <a:latin typeface="Skanska Sans Pro" panose="02000503060000020004" pitchFamily="50" charset="0"/>
              </a:rPr>
              <a:t>Tegul savaitė bus pradžia dar aiškiau dirbti klimato klausimu, įsiklausyti į vienas kito idėjas, išbandyti kitus sprendimus ir medžiagas.</a:t>
            </a:r>
            <a:br>
              <a:rPr lang="sv-SE" dirty="0"/>
            </a:br>
            <a:endParaRPr lang="sv-SE" dirty="0"/>
          </a:p>
        </p:txBody>
      </p:sp>
      <p:sp>
        <p:nvSpPr>
          <p:cNvPr id="4" name="Platshållare för bildnummer 3">
            <a:extLst>
              <a:ext uri="{FF2B5EF4-FFF2-40B4-BE49-F238E27FC236}">
                <a16:creationId xmlns:a16="http://schemas.microsoft.com/office/drawing/2014/main" id="{C550D4E7-5041-4575-B0A5-07B664E2A1F5}"/>
              </a:ext>
            </a:extLst>
          </p:cNvPr>
          <p:cNvSpPr>
            <a:spLocks noGrp="1"/>
          </p:cNvSpPr>
          <p:nvPr>
            <p:ph type="sldNum" sz="quarter" idx="12"/>
          </p:nvPr>
        </p:nvSpPr>
        <p:spPr/>
        <p:txBody>
          <a:bodyPr/>
          <a:lstStyle/>
          <a:p>
            <a:fld id="{552F452E-B795-4D05-B605-588F6513802C}" type="slidenum">
              <a:rPr lang="sv-SE" smtClean="0"/>
              <a:t>2</a:t>
            </a:fld>
            <a:endParaRPr lang="sv-SE"/>
          </a:p>
        </p:txBody>
      </p:sp>
    </p:spTree>
    <p:extLst>
      <p:ext uri="{BB962C8B-B14F-4D97-AF65-F5344CB8AC3E}">
        <p14:creationId xmlns:p14="http://schemas.microsoft.com/office/powerpoint/2010/main" val="313380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5457D88-1F9B-4BC5-9C5E-CC5632791475}"/>
              </a:ext>
            </a:extLst>
          </p:cNvPr>
          <p:cNvPicPr>
            <a:picLocks noChangeAspect="1"/>
          </p:cNvPicPr>
          <p:nvPr/>
        </p:nvPicPr>
        <p:blipFill rotWithShape="1">
          <a:blip r:embed="rId3">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pic>
        <p:nvPicPr>
          <p:cNvPr id="6" name="Platshållare för innehåll 5" descr="En bild som visar person, person, utomhus&#10;&#10;Automatiskt genererad beskrivning">
            <a:extLst>
              <a:ext uri="{FF2B5EF4-FFF2-40B4-BE49-F238E27FC236}">
                <a16:creationId xmlns:a16="http://schemas.microsoft.com/office/drawing/2014/main" id="{0653AC93-14A4-4107-90B2-B170E230CBF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14331" y="1831739"/>
            <a:ext cx="4529137" cy="3019424"/>
          </a:xfrm>
        </p:spPr>
      </p:pic>
      <p:sp>
        <p:nvSpPr>
          <p:cNvPr id="5" name="Platshållare för bildnummer 4">
            <a:extLst>
              <a:ext uri="{FF2B5EF4-FFF2-40B4-BE49-F238E27FC236}">
                <a16:creationId xmlns:a16="http://schemas.microsoft.com/office/drawing/2014/main" id="{9F43E18F-E146-4B3D-A2C7-FA4D1088B88B}"/>
              </a:ext>
            </a:extLst>
          </p:cNvPr>
          <p:cNvSpPr>
            <a:spLocks noGrp="1"/>
          </p:cNvSpPr>
          <p:nvPr>
            <p:ph type="sldNum" sz="quarter" idx="12"/>
          </p:nvPr>
        </p:nvSpPr>
        <p:spPr/>
        <p:txBody>
          <a:bodyPr/>
          <a:lstStyle/>
          <a:p>
            <a:fld id="{552F452E-B795-4D05-B605-588F6513802C}" type="slidenum">
              <a:rPr lang="sv-SE" smtClean="0"/>
              <a:t>3</a:t>
            </a:fld>
            <a:endParaRPr lang="sv-SE"/>
          </a:p>
        </p:txBody>
      </p:sp>
      <p:sp>
        <p:nvSpPr>
          <p:cNvPr id="2" name="textruta 1">
            <a:extLst>
              <a:ext uri="{FF2B5EF4-FFF2-40B4-BE49-F238E27FC236}">
                <a16:creationId xmlns:a16="http://schemas.microsoft.com/office/drawing/2014/main" id="{13C9C6BF-E685-4BAC-A2DC-EF0D73FB50CB}"/>
              </a:ext>
            </a:extLst>
          </p:cNvPr>
          <p:cNvSpPr txBox="1"/>
          <p:nvPr/>
        </p:nvSpPr>
        <p:spPr>
          <a:xfrm>
            <a:off x="1352144" y="1293779"/>
            <a:ext cx="4743856" cy="3970318"/>
          </a:xfrm>
          <a:prstGeom prst="rect">
            <a:avLst/>
          </a:prstGeom>
          <a:noFill/>
        </p:spPr>
        <p:txBody>
          <a:bodyPr wrap="square" lIns="46800" rIns="46800" rtlCol="0">
            <a:spAutoFit/>
          </a:bodyPr>
          <a:lstStyle/>
          <a:p>
            <a:r>
              <a:rPr lang="lt-LT" sz="2800" b="0" i="1" dirty="0">
                <a:effectLst/>
                <a:latin typeface="Skanska Sans Pro" panose="02000503060000020004" pitchFamily="50" charset="0"/>
              </a:rPr>
              <a:t>„Visuomenėje ir statybų sektoriuje reikia greitų pokyčių.</a:t>
            </a:r>
            <a:br>
              <a:rPr lang="sv-SE" sz="2800" b="0" i="1" dirty="0">
                <a:effectLst/>
                <a:latin typeface="Skanska Sans Pro" panose="02000503060000020004" pitchFamily="50" charset="0"/>
              </a:rPr>
            </a:br>
            <a:br>
              <a:rPr lang="sv-SE" sz="2800" b="0" i="1" dirty="0">
                <a:effectLst/>
                <a:latin typeface="Skanska Sans Pro" panose="02000503060000020004" pitchFamily="50" charset="0"/>
              </a:rPr>
            </a:br>
            <a:r>
              <a:rPr lang="lt-LT" sz="2800" b="0" i="1" dirty="0">
                <a:effectLst/>
                <a:latin typeface="Skanska Sans Pro" panose="02000503060000020004" pitchFamily="50" charset="0"/>
              </a:rPr>
              <a:t>Skanska yra įmonė, kuri gali kažką pakeisti, ir „Green Week“ yra svarbi to dalis. Tikiuosi, kad turėsite gražią ir turiningą savaitę. “ </a:t>
            </a:r>
            <a:endParaRPr lang="sv-SE" sz="2800" i="1" dirty="0">
              <a:latin typeface="Skanska Sans Pro" panose="02000503060000020004" pitchFamily="50" charset="0"/>
            </a:endParaRPr>
          </a:p>
        </p:txBody>
      </p:sp>
      <p:sp>
        <p:nvSpPr>
          <p:cNvPr id="8" name="textruta 7">
            <a:extLst>
              <a:ext uri="{FF2B5EF4-FFF2-40B4-BE49-F238E27FC236}">
                <a16:creationId xmlns:a16="http://schemas.microsoft.com/office/drawing/2014/main" id="{C0D8E96F-EBDC-48B2-B581-9EACBDCF7C03}"/>
              </a:ext>
            </a:extLst>
          </p:cNvPr>
          <p:cNvSpPr txBox="1"/>
          <p:nvPr/>
        </p:nvSpPr>
        <p:spPr>
          <a:xfrm>
            <a:off x="1382037" y="5532099"/>
            <a:ext cx="4529137" cy="707886"/>
          </a:xfrm>
          <a:prstGeom prst="rect">
            <a:avLst/>
          </a:prstGeom>
          <a:noFill/>
        </p:spPr>
        <p:txBody>
          <a:bodyPr wrap="square" lIns="46800" rIns="46800" rtlCol="0">
            <a:spAutoFit/>
          </a:bodyPr>
          <a:lstStyle/>
          <a:p>
            <a:r>
              <a:rPr lang="sv-SE" sz="2000" dirty="0">
                <a:solidFill>
                  <a:schemeClr val="bg1"/>
                </a:solidFill>
              </a:rPr>
              <a:t>Gunnar Hagman, CEO Skanska Sverige</a:t>
            </a:r>
          </a:p>
        </p:txBody>
      </p:sp>
    </p:spTree>
    <p:extLst>
      <p:ext uri="{BB962C8B-B14F-4D97-AF65-F5344CB8AC3E}">
        <p14:creationId xmlns:p14="http://schemas.microsoft.com/office/powerpoint/2010/main" val="3381997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ab6a84679f4db24319c92b8caa233685a67591"/>
</p:tagLst>
</file>

<file path=ppt/theme/theme1.xml><?xml version="1.0" encoding="utf-8"?>
<a:theme xmlns:a="http://schemas.openxmlformats.org/drawingml/2006/main" name="Skanska_16x9_se">
  <a:themeElements>
    <a:clrScheme name="1_Skanska_White_Green">
      <a:dk1>
        <a:srgbClr val="293E6B"/>
      </a:dk1>
      <a:lt1>
        <a:sysClr val="window" lastClr="FFFFFF"/>
      </a:lt1>
      <a:dk2>
        <a:srgbClr val="FFFFFF"/>
      </a:dk2>
      <a:lt2>
        <a:srgbClr val="77B800"/>
      </a:lt2>
      <a:accent1>
        <a:srgbClr val="77B800"/>
      </a:accent1>
      <a:accent2>
        <a:srgbClr val="FFCB00"/>
      </a:accent2>
      <a:accent3>
        <a:srgbClr val="808080"/>
      </a:accent3>
      <a:accent4>
        <a:srgbClr val="0078C9"/>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name="Skanska_16x9_se.potx" id="{CA3F778F-7401-4786-8BD4-E1D45C5B94E9}" vid="{791CFD37-DC38-4E15-A222-1FA4864B78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kanska_DarkBlue">
      <a:dk1>
        <a:srgbClr val="002551"/>
      </a:dk1>
      <a:lt1>
        <a:sysClr val="window" lastClr="FFFFFF"/>
      </a:lt1>
      <a:dk2>
        <a:srgbClr val="293E6B"/>
      </a:dk2>
      <a:lt2>
        <a:srgbClr val="FFFFFF"/>
      </a:lt2>
      <a:accent1>
        <a:srgbClr val="293E6B"/>
      </a:accent1>
      <a:accent2>
        <a:srgbClr val="77B800"/>
      </a:accent2>
      <a:accent3>
        <a:srgbClr val="FFCB00"/>
      </a:accent3>
      <a:accent4>
        <a:srgbClr val="0078C9"/>
      </a:accent4>
      <a:accent5>
        <a:srgbClr val="E57200"/>
      </a:accent5>
      <a:accent6>
        <a:srgbClr val="BED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CF0F2871094734289F58079A7288ED6" ma:contentTypeVersion="12" ma:contentTypeDescription="Skapa ett nytt dokument." ma:contentTypeScope="" ma:versionID="ec3616b5732b7f3037edfb950cc9ca62">
  <xsd:schema xmlns:xsd="http://www.w3.org/2001/XMLSchema" xmlns:xs="http://www.w3.org/2001/XMLSchema" xmlns:p="http://schemas.microsoft.com/office/2006/metadata/properties" xmlns:ns2="d8705e1c-6f26-4546-9d68-afe23199fd4f" xmlns:ns3="0d58d8b9-fdc7-43e2-b325-d07b94779dd0" targetNamespace="http://schemas.microsoft.com/office/2006/metadata/properties" ma:root="true" ma:fieldsID="050204e7a68e3a7fcd09f9c8202ac145" ns2:_="" ns3:_="">
    <xsd:import namespace="d8705e1c-6f26-4546-9d68-afe23199fd4f"/>
    <xsd:import namespace="0d58d8b9-fdc7-43e2-b325-d07b94779d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05e1c-6f26-4546-9d68-afe23199f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58d8b9-fdc7-43e2-b325-d07b94779dd0"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d58d8b9-fdc7-43e2-b325-d07b94779dd0">
      <UserInfo>
        <DisplayName>Franck, Niklas</DisplayName>
        <AccountId>11254</AccountId>
        <AccountType/>
      </UserInfo>
      <UserInfo>
        <DisplayName>Almgren schwartz, Martina</DisplayName>
        <AccountId>9892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D02E1-517C-4598-A39E-ABF911A982D6}"/>
</file>

<file path=customXml/itemProps2.xml><?xml version="1.0" encoding="utf-8"?>
<ds:datastoreItem xmlns:ds="http://schemas.openxmlformats.org/officeDocument/2006/customXml" ds:itemID="{BD4E1D53-90C3-495A-98F2-59DB953E2EC5}">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da54dc9-40eb-444b-8ace-b8e4b0b59194"/>
    <ds:schemaRef ds:uri="b424609f-4128-4417-9b0d-25a526cb38b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5C8F83F-A36D-4034-BD6D-C7B61E1FD0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5315</TotalTime>
  <Words>154</Words>
  <Application>Microsoft Office PowerPoint</Application>
  <PresentationFormat>Bredbild</PresentationFormat>
  <Paragraphs>12</Paragraphs>
  <Slides>3</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Skanska Sans Pro</vt:lpstr>
      <vt:lpstr>Skanska_16x9_se</vt:lpstr>
      <vt:lpstr>Sveiki atvykę į 2021 m. Žaliąją savaitę!</vt:lpstr>
      <vt:lpstr>Žalioji savaitė yra mūsų kasmetinė iniciatyva, skirta įkvėpti ir didinti žinias apie tvarumą. Šių metų žaliosios savaitės tema - „Lyderystė klimatui“.   Turime imtis lyderystės klimato klausimu visais lygmenimis, kaip vadovai ir darbuotojai, taip pat kaip įmonės, kartu su klientais ir kartu pramonėje.   Tegul savaitė bus pradžia dar aiškiau dirbti klimato klausimu, įsiklausyti į vienas kito idėjas, išbandyti kitus sprendimus ir medžiagas.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till Startmöte Gröna veckan 2020</dc:title>
  <dc:creator>Coleman, Elin</dc:creator>
  <cp:lastModifiedBy>Isacson, Cecilie</cp:lastModifiedBy>
  <cp:revision>134</cp:revision>
  <dcterms:created xsi:type="dcterms:W3CDTF">2020-09-15T15:41:49Z</dcterms:created>
  <dcterms:modified xsi:type="dcterms:W3CDTF">2021-10-01T05:12:32Z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ContentTypeId">
    <vt:lpwstr>0x0101007CF0F2871094734289F58079A7288ED6</vt:lpwstr>
  </property>
</Properties>
</file>