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</p:sldMasterIdLst>
  <p:notesMasterIdLst>
    <p:notesMasterId r:id="rId8"/>
  </p:notesMasterIdLst>
  <p:handoutMasterIdLst>
    <p:handoutMasterId r:id="rId9"/>
  </p:handoutMasterIdLst>
  <p:sldIdLst>
    <p:sldId id="5438" r:id="rId6"/>
    <p:sldId id="5435" r:id="rId7"/>
  </p:sldIdLst>
  <p:sldSz cx="12192000" cy="6858000"/>
  <p:notesSz cx="6791325" cy="9869488"/>
  <p:custDataLst>
    <p:tags r:id="rId10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071" userDrawn="1">
          <p15:clr>
            <a:srgbClr val="A4A3A4"/>
          </p15:clr>
        </p15:guide>
        <p15:guide id="4" pos="937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3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kenstrand, Alma" initials="BA" lastIdx="1" clrIdx="0">
    <p:extLst>
      <p:ext uri="{19B8F6BF-5375-455C-9EA6-DF929625EA0E}">
        <p15:presenceInfo xmlns:p15="http://schemas.microsoft.com/office/powerpoint/2012/main" userId="S::alma.bokenstrand@skanska.se::64b745df-98d6-4624-a0b5-349c084845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910" autoAdjust="0"/>
  </p:normalViewPr>
  <p:slideViewPr>
    <p:cSldViewPr snapToGrid="0">
      <p:cViewPr varScale="1">
        <p:scale>
          <a:sx n="67" d="100"/>
          <a:sy n="67" d="100"/>
        </p:scale>
        <p:origin x="620" y="44"/>
      </p:cViewPr>
      <p:guideLst>
        <p:guide orient="horz" pos="1071"/>
        <p:guide pos="937"/>
        <p:guide pos="3840"/>
        <p:guide orient="horz" pos="38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09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87FA3-159B-46C0-BBA6-ED958F8696F3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220F-AFF2-4A55-89F6-63FB8B270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7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8EFFA-EEC5-4C24-9B22-FF121A58C5AC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3" y="4688007"/>
            <a:ext cx="543306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14F53-2F23-4441-9A96-FD14D0840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37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4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83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56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182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7756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304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0635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152318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896017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070643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7028463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83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947205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7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61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179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9726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14462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45075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2016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825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1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64" r:id="rId6"/>
    <p:sldLayoutId id="2147483671" r:id="rId7"/>
    <p:sldLayoutId id="2147483654" r:id="rId8"/>
    <p:sldLayoutId id="2147483655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43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15212CE5-6F6A-43D6-A2F8-7A2A969C5E5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C7DCDF6-9284-440B-A8B9-5133F428D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1</a:t>
            </a:fld>
            <a:endParaRPr lang="sv-SE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A5EA667C-9B72-4F5A-8D65-402FE285F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0" i="0" dirty="0" err="1">
                <a:solidFill>
                  <a:schemeClr val="bg1"/>
                </a:solidFill>
                <a:effectLst/>
              </a:rPr>
              <a:t>Úspory</a:t>
            </a:r>
            <a:r>
              <a:rPr lang="sv-SE" b="0" i="0" dirty="0">
                <a:solidFill>
                  <a:schemeClr val="bg1"/>
                </a:solidFill>
                <a:effectLst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</a:rPr>
              <a:t>klimatu</a:t>
            </a:r>
            <a:r>
              <a:rPr lang="sv-SE" b="0" i="0" dirty="0">
                <a:solidFill>
                  <a:schemeClr val="bg1"/>
                </a:solidFill>
                <a:effectLst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</a:rPr>
              <a:t>na</a:t>
            </a:r>
            <a:r>
              <a:rPr lang="sv-SE" b="0" i="0" dirty="0">
                <a:solidFill>
                  <a:schemeClr val="bg1"/>
                </a:solidFill>
                <a:effectLst/>
              </a:rPr>
              <a:t> NVM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" name="Platshållare för innehåll 1">
            <a:extLst>
              <a:ext uri="{FF2B5EF4-FFF2-40B4-BE49-F238E27FC236}">
                <a16:creationId xmlns:a16="http://schemas.microsoft.com/office/drawing/2014/main" id="{45BC9D8F-14D7-4CF1-AC69-D1FC87F92C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2984" y="1329683"/>
            <a:ext cx="10344150" cy="2767755"/>
          </a:xfrm>
        </p:spPr>
        <p:txBody>
          <a:bodyPr/>
          <a:lstStyle/>
          <a:p>
            <a:pPr marL="0" indent="0">
              <a:buNone/>
            </a:pPr>
            <a:r>
              <a:rPr lang="cs-CZ" b="0" i="0" dirty="0">
                <a:solidFill>
                  <a:schemeClr val="bg1"/>
                </a:solidFill>
                <a:effectLst/>
                <a:latin typeface="+mj-lt"/>
              </a:rPr>
              <a:t>Ve společnosti Skanska zaznamenáváme naše úspory klimatu v iniciativě zvané „hon na klima“. Jde o to soutěžit v regionech a odvětvích činnosti a umět se navzájem učit. </a:t>
            </a:r>
            <a:endParaRPr lang="sv-SE" b="0" i="0" dirty="0">
              <a:solidFill>
                <a:schemeClr val="bg1"/>
              </a:solidFill>
              <a:effectLst/>
              <a:latin typeface="+mj-lt"/>
            </a:endParaRPr>
          </a:p>
          <a:p>
            <a:pPr marL="0" indent="0">
              <a:buNone/>
            </a:pPr>
            <a:r>
              <a:rPr lang="cs-CZ" b="0" i="0" dirty="0">
                <a:solidFill>
                  <a:schemeClr val="bg1"/>
                </a:solidFill>
                <a:effectLst/>
                <a:latin typeface="+mj-lt"/>
              </a:rPr>
              <a:t>Níže je uveden seznam u nás registrovaných opatření, pomozte nám je vyplnit! </a:t>
            </a:r>
            <a:endParaRPr lang="sv-SE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2" name="Tabell 2">
            <a:extLst>
              <a:ext uri="{FF2B5EF4-FFF2-40B4-BE49-F238E27FC236}">
                <a16:creationId xmlns:a16="http://schemas.microsoft.com/office/drawing/2014/main" id="{12EB30FF-3126-47AD-BDB5-0A4FC6764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002043"/>
              </p:ext>
            </p:extLst>
          </p:nvPr>
        </p:nvGraphicFramePr>
        <p:xfrm>
          <a:off x="218995" y="3429000"/>
          <a:ext cx="11754009" cy="326882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497263">
                  <a:extLst>
                    <a:ext uri="{9D8B030D-6E8A-4147-A177-3AD203B41FA5}">
                      <a16:colId xmlns:a16="http://schemas.microsoft.com/office/drawing/2014/main" val="2207967581"/>
                    </a:ext>
                  </a:extLst>
                </a:gridCol>
                <a:gridCol w="6748521">
                  <a:extLst>
                    <a:ext uri="{9D8B030D-6E8A-4147-A177-3AD203B41FA5}">
                      <a16:colId xmlns:a16="http://schemas.microsoft.com/office/drawing/2014/main" val="3667623070"/>
                    </a:ext>
                  </a:extLst>
                </a:gridCol>
                <a:gridCol w="1294726">
                  <a:extLst>
                    <a:ext uri="{9D8B030D-6E8A-4147-A177-3AD203B41FA5}">
                      <a16:colId xmlns:a16="http://schemas.microsoft.com/office/drawing/2014/main" val="3863239316"/>
                    </a:ext>
                  </a:extLst>
                </a:gridCol>
                <a:gridCol w="2213499">
                  <a:extLst>
                    <a:ext uri="{9D8B030D-6E8A-4147-A177-3AD203B41FA5}">
                      <a16:colId xmlns:a16="http://schemas.microsoft.com/office/drawing/2014/main" val="718708418"/>
                    </a:ext>
                  </a:extLst>
                </a:gridCol>
              </a:tblGrid>
              <a:tr h="347099">
                <a:tc>
                  <a:txBody>
                    <a:bodyPr/>
                    <a:lstStyle/>
                    <a:p>
                      <a:r>
                        <a:rPr lang="sv-SE" b="1" dirty="0" err="1"/>
                        <a:t>Kategorie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Akce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Projekt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Ušetřené</a:t>
                      </a:r>
                      <a:r>
                        <a:rPr lang="sv-SE" sz="1800" b="1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8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tuny</a:t>
                      </a:r>
                      <a:r>
                        <a:rPr lang="sv-SE" sz="1800" b="1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</a:t>
                      </a:r>
                      <a:endParaRPr lang="sv-S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48982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stroje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Redesign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logistiky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využitím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stávajících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věžových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jeřábů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místo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provozování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mobilního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jeřábu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roky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34,0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193970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stroje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Místo přímotopů využívá dálkové vytápění v celém domě 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325984"/>
                  </a:ext>
                </a:extLst>
              </a:tr>
              <a:tr h="3673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stroje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Vykládka pomocí elektrického nákladního vozu místo kolového nakladače 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863587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Pracovní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stroje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Vyhněte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osobní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přepravě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alternativního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skladovacího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prostoru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jinde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vykládku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dodávek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1,7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529703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Podlaha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Buničinová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podlaha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nahrazena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zemním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betonem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470310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Vnitřní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stěny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schody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Používá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modulární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stěny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namísto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dočasných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stěn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dřevě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77204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transporty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Místo meziskladů fasád v depech přicházejí na pracoviště dodávky „just in time“ 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9,4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939593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transporty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Elektrický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golfový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vozík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používá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jako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dopravní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prostředek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personál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vybavení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místo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benzín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naftu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0,2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649161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transporty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Přímé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dodávky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místo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namísto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plánovaných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transportů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jiného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skladovacího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prostoru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4,3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820436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1" dirty="0">
                          <a:solidFill>
                            <a:schemeClr val="bg1"/>
                          </a:solidFill>
                        </a:rPr>
                        <a:t>77,14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64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111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A1399CA5-367A-4F3D-BC60-4D115EDC0A5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noFill/>
        </p:spPr>
      </p:pic>
      <p:sp>
        <p:nvSpPr>
          <p:cNvPr id="6" name="Rubrik 5">
            <a:extLst>
              <a:ext uri="{FF2B5EF4-FFF2-40B4-BE49-F238E27FC236}">
                <a16:creationId xmlns:a16="http://schemas.microsoft.com/office/drawing/2014/main" id="{9119CACF-F603-422E-9D85-3676147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033" y="1196752"/>
            <a:ext cx="9354312" cy="539496"/>
          </a:xfrm>
        </p:spPr>
        <p:txBody>
          <a:bodyPr anchor="t">
            <a:noAutofit/>
          </a:bodyPr>
          <a:lstStyle/>
          <a:p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Mějte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opravdu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dobrý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a </a:t>
            </a:r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zelený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týden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!</a:t>
            </a:r>
            <a:endParaRPr lang="sv-SE" sz="4000" dirty="0">
              <a:solidFill>
                <a:schemeClr val="bg1"/>
              </a:solidFill>
              <a:latin typeface="Skanska Sans Pro" panose="02000503060000020004" pitchFamily="50" charset="0"/>
            </a:endParaRP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5829902-815C-4F67-B989-8D4222E0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99725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ab6a84679f4db24319c92b8caa233685a67591"/>
</p:tagLst>
</file>

<file path=ppt/theme/theme1.xml><?xml version="1.0" encoding="utf-8"?>
<a:theme xmlns:a="http://schemas.openxmlformats.org/drawingml/2006/main" name="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2.xml><?xml version="1.0" encoding="utf-8"?>
<a:theme xmlns:a="http://schemas.openxmlformats.org/drawingml/2006/main" name="2_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kanska_DarkBlue">
      <a:dk1>
        <a:srgbClr val="002551"/>
      </a:dk1>
      <a:lt1>
        <a:sysClr val="window" lastClr="FFFFFF"/>
      </a:lt1>
      <a:dk2>
        <a:srgbClr val="293E6B"/>
      </a:dk2>
      <a:lt2>
        <a:srgbClr val="FFFFFF"/>
      </a:lt2>
      <a:accent1>
        <a:srgbClr val="293E6B"/>
      </a:accent1>
      <a:accent2>
        <a:srgbClr val="77B800"/>
      </a:accent2>
      <a:accent3>
        <a:srgbClr val="FFCB00"/>
      </a:accent3>
      <a:accent4>
        <a:srgbClr val="0078C9"/>
      </a:accent4>
      <a:accent5>
        <a:srgbClr val="E57200"/>
      </a:accent5>
      <a:accent6>
        <a:srgbClr val="BED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d58d8b9-fdc7-43e2-b325-d07b94779dd0">
      <UserInfo>
        <DisplayName>Franck, Niklas</DisplayName>
        <AccountId>11254</AccountId>
        <AccountType/>
      </UserInfo>
      <UserInfo>
        <DisplayName>Almgren schwartz, Martina</DisplayName>
        <AccountId>9892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F0F2871094734289F58079A7288ED6" ma:contentTypeVersion="10" ma:contentTypeDescription="Skapa ett nytt dokument." ma:contentTypeScope="" ma:versionID="784db8b087d110a41c00618725b5f4d1">
  <xsd:schema xmlns:xsd="http://www.w3.org/2001/XMLSchema" xmlns:xs="http://www.w3.org/2001/XMLSchema" xmlns:p="http://schemas.microsoft.com/office/2006/metadata/properties" xmlns:ns2="d8705e1c-6f26-4546-9d68-afe23199fd4f" xmlns:ns3="0d58d8b9-fdc7-43e2-b325-d07b94779dd0" targetNamespace="http://schemas.microsoft.com/office/2006/metadata/properties" ma:root="true" ma:fieldsID="4592530ff3dd57b94337426a6be7bb24" ns2:_="" ns3:_="">
    <xsd:import namespace="d8705e1c-6f26-4546-9d68-afe23199fd4f"/>
    <xsd:import namespace="0d58d8b9-fdc7-43e2-b325-d07b94779d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05e1c-6f26-4546-9d68-afe23199fd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8d8b9-fdc7-43e2-b325-d07b94779dd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C8F83F-A36D-4034-BD6D-C7B61E1FD0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4E1D53-90C3-495A-98F2-59DB953E2EC5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da54dc9-40eb-444b-8ace-b8e4b0b59194"/>
    <ds:schemaRef ds:uri="b424609f-4128-4417-9b0d-25a526cb38b1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8CD0C1D-77A0-4F26-9998-E8B11B6EE6E3}"/>
</file>

<file path=docProps/app.xml><?xml version="1.0" encoding="utf-8"?>
<Properties xmlns="http://schemas.openxmlformats.org/officeDocument/2006/extended-properties" xmlns:vt="http://schemas.openxmlformats.org/officeDocument/2006/docPropsVTypes">
  <TotalTime>4576</TotalTime>
  <Words>205</Words>
  <Application>Microsoft Office PowerPoint</Application>
  <PresentationFormat>Bredbild</PresentationFormat>
  <Paragraphs>46</Paragraphs>
  <Slides>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Calibri</vt:lpstr>
      <vt:lpstr>Skanska Sans Pro</vt:lpstr>
      <vt:lpstr>Skanska_16x9_se</vt:lpstr>
      <vt:lpstr>2_Skanska_16x9_se</vt:lpstr>
      <vt:lpstr>Úspory klimatu na NVM</vt:lpstr>
      <vt:lpstr>Mějte opravdu dobrý a zelený týden!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 till Startmöte Gröna veckan 2020</dc:title>
  <dc:creator>Coleman, Elin</dc:creator>
  <cp:lastModifiedBy>Isacson, Cecilie</cp:lastModifiedBy>
  <cp:revision>136</cp:revision>
  <dcterms:created xsi:type="dcterms:W3CDTF">2020-09-15T15:41:49Z</dcterms:created>
  <dcterms:modified xsi:type="dcterms:W3CDTF">2021-09-30T14:07:46Z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100</vt:r8>
  </property>
  <property fmtid="{D5CDD505-2E9C-101B-9397-08002B2CF9AE}" pid="3" name="ContentTypeId">
    <vt:lpwstr>0x0101007CF0F2871094734289F58079A7288ED6</vt:lpwstr>
  </property>
</Properties>
</file>