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</p:sldMasterIdLst>
  <p:notesMasterIdLst>
    <p:notesMasterId r:id="rId9"/>
  </p:notesMasterIdLst>
  <p:handoutMasterIdLst>
    <p:handoutMasterId r:id="rId10"/>
  </p:handoutMasterIdLst>
  <p:sldIdLst>
    <p:sldId id="5433" r:id="rId6"/>
    <p:sldId id="5440" r:id="rId7"/>
    <p:sldId id="5435" r:id="rId8"/>
  </p:sldIdLst>
  <p:sldSz cx="12192000" cy="6858000"/>
  <p:notesSz cx="6791325" cy="9869488"/>
  <p:custDataLst>
    <p:tags r:id="rId11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1071" userDrawn="1">
          <p15:clr>
            <a:srgbClr val="A4A3A4"/>
          </p15:clr>
        </p15:guide>
        <p15:guide id="4" pos="937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3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kenstrand, Alma" initials="BA" lastIdx="1" clrIdx="0">
    <p:extLst>
      <p:ext uri="{19B8F6BF-5375-455C-9EA6-DF929625EA0E}">
        <p15:presenceInfo xmlns:p15="http://schemas.microsoft.com/office/powerpoint/2012/main" userId="S::alma.bokenstrand@skanska.se::64b745df-98d6-4624-a0b5-349c084845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7" autoAdjust="0"/>
    <p:restoredTop sz="93910" autoAdjust="0"/>
  </p:normalViewPr>
  <p:slideViewPr>
    <p:cSldViewPr snapToGrid="0">
      <p:cViewPr varScale="1">
        <p:scale>
          <a:sx n="162" d="100"/>
          <a:sy n="162" d="100"/>
        </p:scale>
        <p:origin x="264" y="144"/>
      </p:cViewPr>
      <p:guideLst>
        <p:guide orient="horz" pos="1071"/>
        <p:guide pos="937"/>
        <p:guide pos="3840"/>
        <p:guide orient="horz" pos="3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09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87FA3-159B-46C0-BBA6-ED958F8696F3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A220F-AFF2-4A55-89F6-63FB8B270E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172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8EFFA-EEC5-4C24-9B22-FF121A58C5A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688007"/>
            <a:ext cx="543306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14F53-2F23-4441-9A96-FD14D0840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37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14F53-2F23-4441-9A96-FD14D0840CC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918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14F53-2F23-4441-9A96-FD14D0840CC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347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283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563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182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7756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5304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635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152318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2896017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4070643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1702846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383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947205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77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461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179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89726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14462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45075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201634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825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51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2" r:id="rId5"/>
    <p:sldLayoutId id="2147483664" r:id="rId6"/>
    <p:sldLayoutId id="2147483671" r:id="rId7"/>
    <p:sldLayoutId id="2147483654" r:id="rId8"/>
    <p:sldLayoutId id="2147483655" r:id="rId9"/>
    <p:sldLayoutId id="2147483670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3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59F7885C-81EC-4E15-BFE6-AD609EE5466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prstGeom prst="rect">
            <a:avLst/>
          </a:prstGeom>
          <a:noFill/>
        </p:spPr>
      </p:pic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88513BFA-60FD-4CFB-8E82-84F3F4A44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6587" y="6545325"/>
            <a:ext cx="620184" cy="1872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52F452E-B795-4D05-B605-588F6513802C}" type="slidenum">
              <a:rPr lang="sv-SE" smtClean="0"/>
              <a:pPr>
                <a:spcAft>
                  <a:spcPts val="600"/>
                </a:spcAft>
              </a:pPr>
              <a:t>1</a:t>
            </a:fld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73DA84C6-0A35-4B24-B975-ACB517F5D895}"/>
              </a:ext>
            </a:extLst>
          </p:cNvPr>
          <p:cNvSpPr txBox="1"/>
          <p:nvPr/>
        </p:nvSpPr>
        <p:spPr>
          <a:xfrm>
            <a:off x="3019004" y="755132"/>
            <a:ext cx="61539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3600" b="0" i="0" dirty="0" err="1">
                <a:solidFill>
                  <a:schemeClr val="bg1"/>
                </a:solidFill>
                <a:effectLst/>
                <a:latin typeface="+mj-lt"/>
              </a:rPr>
              <a:t>Rūšiuoti</a:t>
            </a:r>
            <a:r>
              <a:rPr lang="sv-SE" sz="3600" b="0" i="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sv-SE" sz="3600" b="0" i="0" dirty="0" err="1">
                <a:solidFill>
                  <a:schemeClr val="bg1"/>
                </a:solidFill>
                <a:effectLst/>
                <a:latin typeface="+mj-lt"/>
              </a:rPr>
              <a:t>daugiau</a:t>
            </a:r>
            <a:r>
              <a:rPr lang="sv-SE" sz="3600" b="0" i="0" dirty="0">
                <a:solidFill>
                  <a:schemeClr val="bg1"/>
                </a:solidFill>
                <a:effectLst/>
                <a:latin typeface="+mj-lt"/>
              </a:rPr>
              <a:t> - NVM</a:t>
            </a:r>
            <a:endParaRPr lang="sv-SE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Platshållare för innehåll 1">
            <a:extLst>
              <a:ext uri="{FF2B5EF4-FFF2-40B4-BE49-F238E27FC236}">
                <a16:creationId xmlns:a16="http://schemas.microsoft.com/office/drawing/2014/main" id="{26092809-87D6-4AE4-9FE1-161E86E3E3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722857"/>
            <a:ext cx="4000500" cy="4454525"/>
          </a:xfrm>
        </p:spPr>
        <p:txBody>
          <a:bodyPr/>
          <a:lstStyle/>
          <a:p>
            <a:r>
              <a:rPr lang="sv-SE" b="0" i="0">
                <a:solidFill>
                  <a:schemeClr val="bg1"/>
                </a:solidFill>
                <a:effectLst/>
                <a:latin typeface="+mj-lt"/>
              </a:rPr>
              <a:t>Skanska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+mj-lt"/>
              </a:rPr>
              <a:t>siekia</a:t>
            </a:r>
            <a:r>
              <a:rPr lang="sv-SE" b="0" i="0" dirty="0">
                <a:solidFill>
                  <a:schemeClr val="bg1"/>
                </a:solidFill>
                <a:effectLst/>
                <a:latin typeface="+mj-lt"/>
              </a:rPr>
              <a:t>,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+mj-lt"/>
              </a:rPr>
              <a:t>kad</a:t>
            </a:r>
            <a:r>
              <a:rPr lang="sv-SE" b="0" i="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+mj-lt"/>
              </a:rPr>
              <a:t>klimatas</a:t>
            </a:r>
            <a:r>
              <a:rPr lang="sv-SE" b="0" i="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+mj-lt"/>
              </a:rPr>
              <a:t>būtų</a:t>
            </a:r>
            <a:r>
              <a:rPr lang="sv-SE" b="0" i="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+mj-lt"/>
              </a:rPr>
              <a:t>neutralus</a:t>
            </a:r>
            <a:r>
              <a:rPr lang="sv-SE" b="0" i="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  <a:latin typeface="+mj-lt"/>
              </a:rPr>
              <a:t>iki</a:t>
            </a:r>
            <a:r>
              <a:rPr lang="sv-SE" b="0" i="0" dirty="0">
                <a:solidFill>
                  <a:schemeClr val="bg1"/>
                </a:solidFill>
                <a:effectLst/>
                <a:latin typeface="+mj-lt"/>
              </a:rPr>
              <a:t> 2045 m</a:t>
            </a:r>
          </a:p>
          <a:p>
            <a:r>
              <a:rPr lang="lt-LT" b="0" i="0" dirty="0">
                <a:solidFill>
                  <a:schemeClr val="bg1"/>
                </a:solidFill>
                <a:effectLst/>
                <a:latin typeface="+mj-lt"/>
              </a:rPr>
              <a:t>Šiandien: atliekos sudaro apie 5% viso mūsų poveikio klimatui</a:t>
            </a:r>
            <a:endParaRPr lang="sv-SE" b="0" i="0" dirty="0">
              <a:solidFill>
                <a:schemeClr val="bg1"/>
              </a:solidFill>
              <a:effectLst/>
              <a:latin typeface="+mj-lt"/>
            </a:endParaRPr>
          </a:p>
          <a:p>
            <a:r>
              <a:rPr lang="lt-LT" b="0" i="0" dirty="0">
                <a:solidFill>
                  <a:schemeClr val="bg1"/>
                </a:solidFill>
                <a:effectLst/>
                <a:latin typeface="+mj-lt"/>
              </a:rPr>
              <a:t>Gerai rūšiuodami sutaupome ne tik CO2, bet ir pinigų</a:t>
            </a:r>
            <a:endParaRPr lang="sv-SE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14" name="Tabell 9">
            <a:extLst>
              <a:ext uri="{FF2B5EF4-FFF2-40B4-BE49-F238E27FC236}">
                <a16:creationId xmlns:a16="http://schemas.microsoft.com/office/drawing/2014/main" id="{DA909135-8A91-4AC5-AEAA-4D26DA8BF9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016426"/>
              </p:ext>
            </p:extLst>
          </p:nvPr>
        </p:nvGraphicFramePr>
        <p:xfrm>
          <a:off x="436098" y="1328767"/>
          <a:ext cx="4447820" cy="509003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223910">
                  <a:extLst>
                    <a:ext uri="{9D8B030D-6E8A-4147-A177-3AD203B41FA5}">
                      <a16:colId xmlns:a16="http://schemas.microsoft.com/office/drawing/2014/main" val="983743991"/>
                    </a:ext>
                  </a:extLst>
                </a:gridCol>
                <a:gridCol w="2223910">
                  <a:extLst>
                    <a:ext uri="{9D8B030D-6E8A-4147-A177-3AD203B41FA5}">
                      <a16:colId xmlns:a16="http://schemas.microsoft.com/office/drawing/2014/main" val="2821265472"/>
                    </a:ext>
                  </a:extLst>
                </a:gridCol>
              </a:tblGrid>
              <a:tr h="352779">
                <a:tc>
                  <a:txBody>
                    <a:bodyPr/>
                    <a:lstStyle/>
                    <a:p>
                      <a:r>
                        <a:rPr lang="sv-SE" sz="18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Kainos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Kr/</a:t>
                      </a:r>
                      <a:r>
                        <a:rPr lang="lt-LT" sz="18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tonų</a:t>
                      </a:r>
                      <a:endParaRPr lang="sv-S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850400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600" b="0" i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Degi</a:t>
                      </a:r>
                      <a:endParaRPr lang="sv-SE" sz="16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rgbClr val="FF0000"/>
                          </a:solidFill>
                        </a:rPr>
                        <a:t>658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860407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6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Mediena</a:t>
                      </a:r>
                      <a:endParaRPr lang="sv-SE" sz="1600" b="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/>
                        <a:t>104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644383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lt-LT" sz="16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Speciali (kalnakasių vilna)</a:t>
                      </a:r>
                      <a:endParaRPr lang="sv-SE" sz="16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rgbClr val="FF0000"/>
                          </a:solidFill>
                        </a:rPr>
                        <a:t>901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337506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600" b="0" i="0" kern="1200" dirty="0" err="1">
                          <a:solidFill>
                            <a:srgbClr val="3D9B3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Geležies</a:t>
                      </a:r>
                      <a:r>
                        <a:rPr lang="sv-SE" sz="1600" b="0" i="0" kern="1200" dirty="0">
                          <a:solidFill>
                            <a:srgbClr val="3D9B3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600" b="0" i="0" kern="1200" dirty="0" err="1">
                          <a:solidFill>
                            <a:srgbClr val="3D9B3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laužas</a:t>
                      </a:r>
                      <a:endParaRPr lang="sv-SE" sz="1600" b="0" dirty="0">
                        <a:solidFill>
                          <a:srgbClr val="3D9B35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-1245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067419"/>
                  </a:ext>
                </a:extLst>
              </a:tr>
              <a:tr h="617363">
                <a:tc>
                  <a:txBody>
                    <a:bodyPr/>
                    <a:lstStyle/>
                    <a:p>
                      <a:r>
                        <a:rPr lang="sv-SE" sz="1600" b="0" i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Mišrus</a:t>
                      </a:r>
                      <a:r>
                        <a:rPr lang="sv-SE" sz="16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sv-SE" sz="1600" b="0" i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</a:t>
                      </a:r>
                      <a:r>
                        <a:rPr lang="sv-SE" sz="16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600" b="0" i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rūšiavimo</a:t>
                      </a:r>
                      <a:r>
                        <a:rPr lang="sv-SE" sz="16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v-SE" sz="16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rgbClr val="FF0000"/>
                          </a:solidFill>
                        </a:rPr>
                        <a:t>906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700290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6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Užpildykite</a:t>
                      </a:r>
                      <a:r>
                        <a:rPr lang="sv-SE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6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medžiagą</a:t>
                      </a:r>
                      <a:endParaRPr lang="sv-SE" sz="1600" b="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/>
                        <a:t>165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309746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Gipsas</a:t>
                      </a:r>
                      <a:endParaRPr lang="sv-SE" sz="1600" b="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/>
                        <a:t>500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60609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lt-LT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Mineralinės masės</a:t>
                      </a:r>
                      <a:endParaRPr lang="sv-SE" sz="1600" b="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/>
                        <a:t>165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2625712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600" b="0" i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Sąvartynas</a:t>
                      </a:r>
                      <a:endParaRPr lang="sv-SE" sz="16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rgbClr val="FF0000"/>
                          </a:solidFill>
                        </a:rPr>
                        <a:t>988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139258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600" b="0" i="0" kern="1200" dirty="0" err="1">
                          <a:solidFill>
                            <a:srgbClr val="3D9B3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Kartonas</a:t>
                      </a:r>
                      <a:endParaRPr lang="sv-SE" sz="1600" b="0" dirty="0">
                        <a:solidFill>
                          <a:srgbClr val="3D9B35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-675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948208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6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Plastmasinis</a:t>
                      </a:r>
                      <a:endParaRPr lang="sv-SE" sz="1600" b="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/>
                        <a:t>493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908429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r>
                        <a:rPr lang="sv-SE" sz="1600" b="0" i="0" kern="1200" dirty="0" err="1">
                          <a:solidFill>
                            <a:srgbClr val="3D9B3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Kabelis</a:t>
                      </a:r>
                      <a:endParaRPr lang="sv-SE" sz="1600" b="0" dirty="0">
                        <a:solidFill>
                          <a:srgbClr val="3D9B35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-5504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027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150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7D2B3A01-BB8F-4F23-82F2-57A35771A7A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64392"/>
            <a:ext cx="12191980" cy="5770800"/>
          </a:xfrm>
          <a:prstGeom prst="rect">
            <a:avLst/>
          </a:prstGeom>
          <a:noFill/>
        </p:spPr>
      </p:pic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82E3E64-56C2-40DD-A957-256B4F069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2</a:t>
            </a:fld>
            <a:endParaRPr lang="sv-SE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12BC5712-9DA4-470C-948C-AC3EA4495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872" y="604736"/>
            <a:ext cx="10997227" cy="537712"/>
          </a:xfrm>
        </p:spPr>
        <p:txBody>
          <a:bodyPr/>
          <a:lstStyle/>
          <a:p>
            <a:r>
              <a:rPr lang="sv-SE" b="0" i="0" dirty="0" err="1">
                <a:solidFill>
                  <a:schemeClr val="bg1"/>
                </a:solidFill>
                <a:effectLst/>
              </a:rPr>
              <a:t>Kaip</a:t>
            </a:r>
            <a:r>
              <a:rPr lang="sv-SE" b="0" i="0" dirty="0">
                <a:solidFill>
                  <a:schemeClr val="bg1"/>
                </a:solidFill>
                <a:effectLst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</a:rPr>
              <a:t>sumažinamas</a:t>
            </a:r>
            <a:r>
              <a:rPr lang="sv-SE" b="0" i="0" dirty="0">
                <a:solidFill>
                  <a:schemeClr val="bg1"/>
                </a:solidFill>
                <a:effectLst/>
              </a:rPr>
              <a:t> CO2 </a:t>
            </a:r>
            <a:r>
              <a:rPr lang="sv-SE" b="0" i="0" dirty="0" err="1">
                <a:solidFill>
                  <a:schemeClr val="bg1"/>
                </a:solidFill>
                <a:effectLst/>
              </a:rPr>
              <a:t>išmetimas</a:t>
            </a:r>
            <a:r>
              <a:rPr lang="sv-SE" b="0" i="0" dirty="0">
                <a:solidFill>
                  <a:schemeClr val="bg1"/>
                </a:solidFill>
                <a:effectLst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</a:rPr>
              <a:t>rūšiuojant</a:t>
            </a:r>
            <a:r>
              <a:rPr lang="sv-SE" b="0" i="0" dirty="0">
                <a:solidFill>
                  <a:schemeClr val="bg1"/>
                </a:solidFill>
                <a:effectLst/>
              </a:rPr>
              <a:t> NVM 2021</a:t>
            </a:r>
            <a:endParaRPr lang="sv-SE" dirty="0">
              <a:solidFill>
                <a:schemeClr val="bg1"/>
              </a:solidFill>
              <a:cs typeface="Arial"/>
            </a:endParaRPr>
          </a:p>
        </p:txBody>
      </p:sp>
      <p:graphicFrame>
        <p:nvGraphicFramePr>
          <p:cNvPr id="2" name="Tabell 6">
            <a:extLst>
              <a:ext uri="{FF2B5EF4-FFF2-40B4-BE49-F238E27FC236}">
                <a16:creationId xmlns:a16="http://schemas.microsoft.com/office/drawing/2014/main" id="{F15ED013-3B62-4AB8-B495-0B3C7DDD75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580084"/>
              </p:ext>
            </p:extLst>
          </p:nvPr>
        </p:nvGraphicFramePr>
        <p:xfrm>
          <a:off x="6701667" y="1552496"/>
          <a:ext cx="4674919" cy="379061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77456">
                  <a:extLst>
                    <a:ext uri="{9D8B030D-6E8A-4147-A177-3AD203B41FA5}">
                      <a16:colId xmlns:a16="http://schemas.microsoft.com/office/drawing/2014/main" val="411698697"/>
                    </a:ext>
                  </a:extLst>
                </a:gridCol>
                <a:gridCol w="1359766">
                  <a:extLst>
                    <a:ext uri="{9D8B030D-6E8A-4147-A177-3AD203B41FA5}">
                      <a16:colId xmlns:a16="http://schemas.microsoft.com/office/drawing/2014/main" val="3928926078"/>
                    </a:ext>
                  </a:extLst>
                </a:gridCol>
                <a:gridCol w="1237697">
                  <a:extLst>
                    <a:ext uri="{9D8B030D-6E8A-4147-A177-3AD203B41FA5}">
                      <a16:colId xmlns:a16="http://schemas.microsoft.com/office/drawing/2014/main" val="4259797968"/>
                    </a:ext>
                  </a:extLst>
                </a:gridCol>
              </a:tblGrid>
              <a:tr h="306373">
                <a:tc>
                  <a:txBody>
                    <a:bodyPr/>
                    <a:lstStyle/>
                    <a:p>
                      <a:r>
                        <a:rPr lang="sv-SE" sz="10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Kainos</a:t>
                      </a:r>
                      <a:endParaRPr lang="sv-SE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Tonų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Tonų CO2</a:t>
                      </a:r>
                      <a:endParaRPr lang="sv-S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00220"/>
                  </a:ext>
                </a:extLst>
              </a:tr>
              <a:tr h="300366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Elektroninis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2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331440"/>
                  </a:ext>
                </a:extLst>
              </a:tr>
              <a:tr h="312380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Mediena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315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601739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Degi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130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-33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382752"/>
                  </a:ext>
                </a:extLst>
              </a:tr>
              <a:tr h="312380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Pakavimo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medžiagos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40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23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385241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Sąvartynas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surūšiuotas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581982"/>
                  </a:ext>
                </a:extLst>
              </a:tr>
              <a:tr h="318388">
                <a:tc>
                  <a:txBody>
                    <a:bodyPr/>
                    <a:lstStyle/>
                    <a:p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Gipsas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178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36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547631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Laužas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metalas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166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349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604499"/>
                  </a:ext>
                </a:extLst>
              </a:tr>
              <a:tr h="300366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Užpildykite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medžiagą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356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-249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711071"/>
                  </a:ext>
                </a:extLst>
              </a:tr>
              <a:tr h="384468">
                <a:tc>
                  <a:txBody>
                    <a:bodyPr/>
                    <a:lstStyle/>
                    <a:p>
                      <a:r>
                        <a:rPr lang="lv-LV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Jaukti atkritumi pēcšķirošanai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-7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067935"/>
                  </a:ext>
                </a:extLst>
              </a:tr>
              <a:tr h="318388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Pavojingos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atliekos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349099"/>
                  </a:ext>
                </a:extLst>
              </a:tr>
              <a:tr h="3183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CO2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perdirbimas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tonomis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</a:rPr>
                        <a:t>-123</a:t>
                      </a:r>
                      <a:endParaRPr lang="en-US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068590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AF807C65-3404-40D1-8EBE-9387C9BAFF22}"/>
              </a:ext>
            </a:extLst>
          </p:cNvPr>
          <p:cNvSpPr txBox="1"/>
          <p:nvPr/>
        </p:nvSpPr>
        <p:spPr>
          <a:xfrm>
            <a:off x="8299151" y="1119939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6800" tIns="45720" rIns="4680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Rūšiuojan</a:t>
            </a:r>
            <a:r>
              <a:rPr lang="sv-SE" sz="20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t</a:t>
            </a:r>
            <a:endParaRPr lang="en-US" sz="2000" dirty="0" err="1">
              <a:solidFill>
                <a:schemeClr val="bg1"/>
              </a:solidFill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C9B71D-F4B4-4C8B-B1D7-5C17C3308E73}"/>
              </a:ext>
            </a:extLst>
          </p:cNvPr>
          <p:cNvSpPr txBox="1"/>
          <p:nvPr/>
        </p:nvSpPr>
        <p:spPr>
          <a:xfrm>
            <a:off x="1923743" y="1143306"/>
            <a:ext cx="27432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6800" tIns="45720" rIns="4680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2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Be </a:t>
            </a:r>
            <a:r>
              <a:rPr lang="sv-SE" sz="2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rūšiavimo</a:t>
            </a:r>
            <a:endParaRPr lang="en-US" sz="2000" dirty="0" err="1">
              <a:solidFill>
                <a:schemeClr val="bg1"/>
              </a:solidFill>
              <a:cs typeface="Arial"/>
            </a:endParaRPr>
          </a:p>
        </p:txBody>
      </p:sp>
      <p:graphicFrame>
        <p:nvGraphicFramePr>
          <p:cNvPr id="11" name="Table 14">
            <a:extLst>
              <a:ext uri="{FF2B5EF4-FFF2-40B4-BE49-F238E27FC236}">
                <a16:creationId xmlns:a16="http://schemas.microsoft.com/office/drawing/2014/main" id="{37188974-02A3-455C-AF42-78EB54CF4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286915"/>
              </p:ext>
            </p:extLst>
          </p:nvPr>
        </p:nvGraphicFramePr>
        <p:xfrm>
          <a:off x="6701667" y="5392698"/>
          <a:ext cx="4677942" cy="731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59314">
                  <a:extLst>
                    <a:ext uri="{9D8B030D-6E8A-4147-A177-3AD203B41FA5}">
                      <a16:colId xmlns:a16="http://schemas.microsoft.com/office/drawing/2014/main" val="3925037910"/>
                    </a:ext>
                  </a:extLst>
                </a:gridCol>
                <a:gridCol w="1559314">
                  <a:extLst>
                    <a:ext uri="{9D8B030D-6E8A-4147-A177-3AD203B41FA5}">
                      <a16:colId xmlns:a16="http://schemas.microsoft.com/office/drawing/2014/main" val="61762345"/>
                    </a:ext>
                  </a:extLst>
                </a:gridCol>
                <a:gridCol w="1559314">
                  <a:extLst>
                    <a:ext uri="{9D8B030D-6E8A-4147-A177-3AD203B41FA5}">
                      <a16:colId xmlns:a16="http://schemas.microsoft.com/office/drawing/2014/main" val="1381475140"/>
                    </a:ext>
                  </a:extLst>
                </a:gridCol>
              </a:tblGrid>
              <a:tr h="23534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lt-LT" sz="1000" b="0" i="0" kern="1200" dirty="0">
                          <a:solidFill>
                            <a:srgbClr val="293E6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Atliekų vežimo poveikis</a:t>
                      </a:r>
                      <a:endParaRPr lang="en-US" sz="1000" dirty="0">
                        <a:solidFill>
                          <a:srgbClr val="293E6B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000" b="0" i="0" kern="1200" dirty="0" err="1">
                          <a:solidFill>
                            <a:srgbClr val="293E6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Bendras</a:t>
                      </a:r>
                      <a:r>
                        <a:rPr lang="sv-SE" sz="1000" b="0" i="0" kern="1200" dirty="0">
                          <a:solidFill>
                            <a:srgbClr val="293E6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rgbClr val="293E6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tonažas</a:t>
                      </a:r>
                      <a:endParaRPr lang="en-US" sz="1000" dirty="0">
                        <a:solidFill>
                          <a:srgbClr val="293E6B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Tonų CO2</a:t>
                      </a:r>
                      <a:endParaRPr lang="sv-SE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201339"/>
                  </a:ext>
                </a:extLst>
              </a:tr>
              <a:tr h="23534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sz="1000" dirty="0"/>
                        <a:t>1200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sz="1000" dirty="0"/>
                        <a:t>-13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811367"/>
                  </a:ext>
                </a:extLst>
              </a:tr>
              <a:tr h="243457">
                <a:tc>
                  <a:txBody>
                    <a:bodyPr/>
                    <a:lstStyle/>
                    <a:p>
                      <a:r>
                        <a:rPr lang="lt-LT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Tonų CO2</a:t>
                      </a:r>
                      <a:endParaRPr lang="sv-SE" sz="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110 </a:t>
                      </a:r>
                      <a:r>
                        <a:rPr lang="lt-LT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Tonų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25164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0C5FD77-8E3A-4610-B371-9AD8C9DE5B63}"/>
              </a:ext>
            </a:extLst>
          </p:cNvPr>
          <p:cNvSpPr txBox="1"/>
          <p:nvPr/>
        </p:nvSpPr>
        <p:spPr>
          <a:xfrm>
            <a:off x="10765280" y="5935440"/>
            <a:ext cx="1231491" cy="646331"/>
          </a:xfrm>
          <a:prstGeom prst="rect">
            <a:avLst/>
          </a:prstGeom>
          <a:solidFill>
            <a:srgbClr val="0070C0"/>
          </a:solidFill>
        </p:spPr>
        <p:txBody>
          <a:bodyPr rot="0" spcFirstLastPara="0" vertOverflow="overflow" horzOverflow="overflow" vert="horz" wrap="square" lIns="46800" tIns="45720" rIns="4680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12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Išsaugota</a:t>
            </a:r>
            <a:r>
              <a:rPr lang="sv-SE" sz="12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sv-SE" sz="12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aplinkai</a:t>
            </a:r>
            <a:r>
              <a:rPr lang="sv-SE" sz="12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sv-SE" sz="12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rūšiuojant</a:t>
            </a:r>
            <a:endParaRPr lang="en-US" sz="1200" dirty="0">
              <a:solidFill>
                <a:schemeClr val="bg1"/>
              </a:solidFill>
              <a:cs typeface="Arial"/>
            </a:endParaRPr>
          </a:p>
        </p:txBody>
      </p:sp>
      <p:graphicFrame>
        <p:nvGraphicFramePr>
          <p:cNvPr id="17" name="Tabell 6">
            <a:extLst>
              <a:ext uri="{FF2B5EF4-FFF2-40B4-BE49-F238E27FC236}">
                <a16:creationId xmlns:a16="http://schemas.microsoft.com/office/drawing/2014/main" id="{9621ACC2-75EA-44A8-A0E6-6319726CD8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1463189"/>
              </p:ext>
            </p:extLst>
          </p:nvPr>
        </p:nvGraphicFramePr>
        <p:xfrm>
          <a:off x="815414" y="1520049"/>
          <a:ext cx="4674919" cy="379061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77456">
                  <a:extLst>
                    <a:ext uri="{9D8B030D-6E8A-4147-A177-3AD203B41FA5}">
                      <a16:colId xmlns:a16="http://schemas.microsoft.com/office/drawing/2014/main" val="411698697"/>
                    </a:ext>
                  </a:extLst>
                </a:gridCol>
                <a:gridCol w="1359766">
                  <a:extLst>
                    <a:ext uri="{9D8B030D-6E8A-4147-A177-3AD203B41FA5}">
                      <a16:colId xmlns:a16="http://schemas.microsoft.com/office/drawing/2014/main" val="3928926078"/>
                    </a:ext>
                  </a:extLst>
                </a:gridCol>
                <a:gridCol w="1237697">
                  <a:extLst>
                    <a:ext uri="{9D8B030D-6E8A-4147-A177-3AD203B41FA5}">
                      <a16:colId xmlns:a16="http://schemas.microsoft.com/office/drawing/2014/main" val="4259797968"/>
                    </a:ext>
                  </a:extLst>
                </a:gridCol>
              </a:tblGrid>
              <a:tr h="306373">
                <a:tc>
                  <a:txBody>
                    <a:bodyPr/>
                    <a:lstStyle/>
                    <a:p>
                      <a:r>
                        <a:rPr lang="sv-SE" sz="10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Kainos</a:t>
                      </a:r>
                      <a:endParaRPr lang="sv-SE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Tonų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Tonų CO2</a:t>
                      </a:r>
                      <a:endParaRPr lang="sv-S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00220"/>
                  </a:ext>
                </a:extLst>
              </a:tr>
              <a:tr h="300366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Elektroninis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331440"/>
                  </a:ext>
                </a:extLst>
              </a:tr>
              <a:tr h="312380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Mediena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601739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Degi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382752"/>
                  </a:ext>
                </a:extLst>
              </a:tr>
              <a:tr h="312380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Pakavimo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medžiagos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385241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Sąvartynas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surūšiuotas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581982"/>
                  </a:ext>
                </a:extLst>
              </a:tr>
              <a:tr h="318388">
                <a:tc>
                  <a:txBody>
                    <a:bodyPr/>
                    <a:lstStyle/>
                    <a:p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Gipsas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547631"/>
                  </a:ext>
                </a:extLst>
              </a:tr>
              <a:tr h="306373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Laužas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metalas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604499"/>
                  </a:ext>
                </a:extLst>
              </a:tr>
              <a:tr h="300366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Užpildykite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medžiagą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711071"/>
                  </a:ext>
                </a:extLst>
              </a:tr>
              <a:tr h="384468">
                <a:tc>
                  <a:txBody>
                    <a:bodyPr/>
                    <a:lstStyle/>
                    <a:p>
                      <a:r>
                        <a:rPr lang="lv-LV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Jaukti atkritumi pēcšķirošanai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1200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-624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067935"/>
                  </a:ext>
                </a:extLst>
              </a:tr>
              <a:tr h="318388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Pavojingos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atliekos</a:t>
                      </a:r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349099"/>
                  </a:ext>
                </a:extLst>
              </a:tr>
              <a:tr h="3183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CO2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perdirbimas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tonomis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000" dirty="0"/>
                        <a:t>1200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+mn-lt"/>
                        </a:rPr>
                        <a:t>-624</a:t>
                      </a:r>
                      <a:endParaRPr lang="en-US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068590"/>
                  </a:ext>
                </a:extLst>
              </a:tr>
            </a:tbl>
          </a:graphicData>
        </a:graphic>
      </p:graphicFrame>
      <p:graphicFrame>
        <p:nvGraphicFramePr>
          <p:cNvPr id="18" name="Table 14">
            <a:extLst>
              <a:ext uri="{FF2B5EF4-FFF2-40B4-BE49-F238E27FC236}">
                <a16:creationId xmlns:a16="http://schemas.microsoft.com/office/drawing/2014/main" id="{CA87CA8C-82B8-413D-B411-94234DFB07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157381"/>
              </p:ext>
            </p:extLst>
          </p:nvPr>
        </p:nvGraphicFramePr>
        <p:xfrm>
          <a:off x="812391" y="5392698"/>
          <a:ext cx="4677942" cy="731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59314">
                  <a:extLst>
                    <a:ext uri="{9D8B030D-6E8A-4147-A177-3AD203B41FA5}">
                      <a16:colId xmlns:a16="http://schemas.microsoft.com/office/drawing/2014/main" val="3925037910"/>
                    </a:ext>
                  </a:extLst>
                </a:gridCol>
                <a:gridCol w="1559314">
                  <a:extLst>
                    <a:ext uri="{9D8B030D-6E8A-4147-A177-3AD203B41FA5}">
                      <a16:colId xmlns:a16="http://schemas.microsoft.com/office/drawing/2014/main" val="61762345"/>
                    </a:ext>
                  </a:extLst>
                </a:gridCol>
                <a:gridCol w="1559314">
                  <a:extLst>
                    <a:ext uri="{9D8B030D-6E8A-4147-A177-3AD203B41FA5}">
                      <a16:colId xmlns:a16="http://schemas.microsoft.com/office/drawing/2014/main" val="1381475140"/>
                    </a:ext>
                  </a:extLst>
                </a:gridCol>
              </a:tblGrid>
              <a:tr h="23534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lt-LT" sz="1000" b="0" i="0" kern="1200" dirty="0">
                          <a:solidFill>
                            <a:srgbClr val="293E6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Atliekų vežimo poveikis</a:t>
                      </a:r>
                      <a:endParaRPr lang="en-US" sz="1000" dirty="0">
                        <a:solidFill>
                          <a:srgbClr val="293E6B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000" b="0" i="0" kern="1200" dirty="0" err="1">
                          <a:solidFill>
                            <a:srgbClr val="293E6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Bendras</a:t>
                      </a:r>
                      <a:r>
                        <a:rPr lang="sv-SE" sz="1000" b="0" i="0" kern="1200" dirty="0">
                          <a:solidFill>
                            <a:srgbClr val="293E6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rgbClr val="293E6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tonažas</a:t>
                      </a:r>
                      <a:endParaRPr lang="en-US" sz="1000" dirty="0">
                        <a:solidFill>
                          <a:srgbClr val="293E6B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Tonų CO2</a:t>
                      </a:r>
                      <a:endParaRPr lang="sv-SE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201339"/>
                  </a:ext>
                </a:extLst>
              </a:tr>
              <a:tr h="235342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sz="1000" dirty="0"/>
                        <a:t>1200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sz="1000" dirty="0"/>
                        <a:t>-13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811367"/>
                  </a:ext>
                </a:extLst>
              </a:tr>
              <a:tr h="243457">
                <a:tc>
                  <a:txBody>
                    <a:bodyPr/>
                    <a:lstStyle/>
                    <a:p>
                      <a:r>
                        <a:rPr lang="lt-LT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Tonų CO2</a:t>
                      </a:r>
                      <a:endParaRPr lang="sv-SE" sz="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-637 </a:t>
                      </a:r>
                      <a:r>
                        <a:rPr lang="lt-LT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Tonų</a:t>
                      </a:r>
                      <a:endParaRPr 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25164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E88E1B8-4E81-4008-B109-27E8324BE8B4}"/>
              </a:ext>
            </a:extLst>
          </p:cNvPr>
          <p:cNvSpPr txBox="1"/>
          <p:nvPr/>
        </p:nvSpPr>
        <p:spPr>
          <a:xfrm>
            <a:off x="4764685" y="5935440"/>
            <a:ext cx="1231491" cy="461665"/>
          </a:xfrm>
          <a:prstGeom prst="rect">
            <a:avLst/>
          </a:prstGeom>
          <a:solidFill>
            <a:srgbClr val="0070C0"/>
          </a:solidFill>
        </p:spPr>
        <p:txBody>
          <a:bodyPr rot="0" spcFirstLastPara="0" vertOverflow="overflow" horzOverflow="overflow" vert="horz" wrap="square" lIns="46800" tIns="45720" rIns="4680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sv-SE" sz="12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Apkrova</a:t>
            </a:r>
            <a:r>
              <a:rPr lang="sv-SE" sz="12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sv-SE" sz="12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aplinkai</a:t>
            </a:r>
            <a:r>
              <a:rPr lang="sv-SE" sz="12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be </a:t>
            </a:r>
            <a:r>
              <a:rPr lang="sv-SE" sz="12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rūšiavimo</a:t>
            </a:r>
            <a:endParaRPr lang="en-US" sz="1200" dirty="0">
              <a:solidFill>
                <a:schemeClr val="bg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7810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A1399CA5-367A-4F3D-BC60-4D115EDC0A5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noFill/>
        </p:spPr>
      </p:pic>
      <p:sp>
        <p:nvSpPr>
          <p:cNvPr id="6" name="Rubrik 5">
            <a:extLst>
              <a:ext uri="{FF2B5EF4-FFF2-40B4-BE49-F238E27FC236}">
                <a16:creationId xmlns:a16="http://schemas.microsoft.com/office/drawing/2014/main" id="{9119CACF-F603-422E-9D85-3676147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033" y="1196752"/>
            <a:ext cx="9354312" cy="539496"/>
          </a:xfrm>
        </p:spPr>
        <p:txBody>
          <a:bodyPr anchor="t">
            <a:noAutofit/>
          </a:bodyPr>
          <a:lstStyle/>
          <a:p>
            <a:r>
              <a:rPr lang="pt-BR" sz="40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Tikrai geros ir žalios savaitės!</a:t>
            </a:r>
            <a:endParaRPr lang="sv-SE" sz="4000" dirty="0">
              <a:solidFill>
                <a:schemeClr val="bg1"/>
              </a:solidFill>
              <a:latin typeface="Skanska Sans Pro" panose="02000503060000020004" pitchFamily="50" charset="0"/>
            </a:endParaRP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5829902-815C-4F67-B989-8D4222E0C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99725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ab6a84679f4db24319c92b8caa233685a67591"/>
</p:tagLst>
</file>

<file path=ppt/theme/theme1.xml><?xml version="1.0" encoding="utf-8"?>
<a:theme xmlns:a="http://schemas.openxmlformats.org/drawingml/2006/main" name="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2.xml><?xml version="1.0" encoding="utf-8"?>
<a:theme xmlns:a="http://schemas.openxmlformats.org/drawingml/2006/main" name="2_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Skanska_DarkBlue">
      <a:dk1>
        <a:srgbClr val="002551"/>
      </a:dk1>
      <a:lt1>
        <a:sysClr val="window" lastClr="FFFFFF"/>
      </a:lt1>
      <a:dk2>
        <a:srgbClr val="293E6B"/>
      </a:dk2>
      <a:lt2>
        <a:srgbClr val="FFFFFF"/>
      </a:lt2>
      <a:accent1>
        <a:srgbClr val="293E6B"/>
      </a:accent1>
      <a:accent2>
        <a:srgbClr val="77B800"/>
      </a:accent2>
      <a:accent3>
        <a:srgbClr val="FFCB00"/>
      </a:accent3>
      <a:accent4>
        <a:srgbClr val="0078C9"/>
      </a:accent4>
      <a:accent5>
        <a:srgbClr val="E57200"/>
      </a:accent5>
      <a:accent6>
        <a:srgbClr val="BED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F0F2871094734289F58079A7288ED6" ma:contentTypeVersion="10" ma:contentTypeDescription="Skapa ett nytt dokument." ma:contentTypeScope="" ma:versionID="784db8b087d110a41c00618725b5f4d1">
  <xsd:schema xmlns:xsd="http://www.w3.org/2001/XMLSchema" xmlns:xs="http://www.w3.org/2001/XMLSchema" xmlns:p="http://schemas.microsoft.com/office/2006/metadata/properties" xmlns:ns2="d8705e1c-6f26-4546-9d68-afe23199fd4f" xmlns:ns3="0d58d8b9-fdc7-43e2-b325-d07b94779dd0" targetNamespace="http://schemas.microsoft.com/office/2006/metadata/properties" ma:root="true" ma:fieldsID="4592530ff3dd57b94337426a6be7bb24" ns2:_="" ns3:_="">
    <xsd:import namespace="d8705e1c-6f26-4546-9d68-afe23199fd4f"/>
    <xsd:import namespace="0d58d8b9-fdc7-43e2-b325-d07b94779d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05e1c-6f26-4546-9d68-afe23199fd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58d8b9-fdc7-43e2-b325-d07b94779dd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d58d8b9-fdc7-43e2-b325-d07b94779dd0">
      <UserInfo>
        <DisplayName>Franck, Niklas</DisplayName>
        <AccountId>11254</AccountId>
        <AccountType/>
      </UserInfo>
      <UserInfo>
        <DisplayName>Almgren schwartz, Martina</DisplayName>
        <AccountId>9892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5C8F83F-A36D-4034-BD6D-C7B61E1FD0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1DF2C1-6AE7-4A2B-A3A9-817E47329F17}"/>
</file>

<file path=customXml/itemProps3.xml><?xml version="1.0" encoding="utf-8"?>
<ds:datastoreItem xmlns:ds="http://schemas.openxmlformats.org/officeDocument/2006/customXml" ds:itemID="{BD4E1D53-90C3-495A-98F2-59DB953E2EC5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da54dc9-40eb-444b-8ace-b8e4b0b59194"/>
    <ds:schemaRef ds:uri="b424609f-4128-4417-9b0d-25a526cb38b1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4602</TotalTime>
  <Words>222</Words>
  <Application>Microsoft Office PowerPoint</Application>
  <PresentationFormat>Bredbild</PresentationFormat>
  <Paragraphs>107</Paragraphs>
  <Slides>3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3</vt:i4>
      </vt:variant>
    </vt:vector>
  </HeadingPairs>
  <TitlesOfParts>
    <vt:vector size="9" baseType="lpstr">
      <vt:lpstr>Arial</vt:lpstr>
      <vt:lpstr>Calibri</vt:lpstr>
      <vt:lpstr>Roboto</vt:lpstr>
      <vt:lpstr>Skanska Sans Pro</vt:lpstr>
      <vt:lpstr>Skanska_16x9_se</vt:lpstr>
      <vt:lpstr>2_Skanska_16x9_se</vt:lpstr>
      <vt:lpstr>PowerPoint-presentation</vt:lpstr>
      <vt:lpstr>Kaip sumažinamas CO2 išmetimas rūšiuojant NVM 2021</vt:lpstr>
      <vt:lpstr>Tikrai geros ir žalios savaitės!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Instruktion till Startmöte Gröna veckan 2020</dc:title>
  <dc:creator>Coleman, Elin</dc:creator>
  <cp:lastModifiedBy>Isacson, Cecilie</cp:lastModifiedBy>
  <cp:revision>138</cp:revision>
  <dcterms:created xsi:type="dcterms:W3CDTF">2020-09-15T15:41:49Z</dcterms:created>
  <dcterms:modified xsi:type="dcterms:W3CDTF">2021-09-30T14:53:50Z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100</vt:r8>
  </property>
  <property fmtid="{D5CDD505-2E9C-101B-9397-08002B2CF9AE}" pid="3" name="ContentTypeId">
    <vt:lpwstr>0x0101007CF0F2871094734289F58079A7288ED6</vt:lpwstr>
  </property>
</Properties>
</file>