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9"/>
  </p:notesMasterIdLst>
  <p:handoutMasterIdLst>
    <p:handoutMasterId r:id="rId10"/>
  </p:handoutMasterIdLst>
  <p:sldIdLst>
    <p:sldId id="5433" r:id="rId6"/>
    <p:sldId id="5440" r:id="rId7"/>
    <p:sldId id="5435" r:id="rId8"/>
  </p:sldIdLst>
  <p:sldSz cx="12192000" cy="6858000"/>
  <p:notesSz cx="6791325" cy="9869488"/>
  <p:custDataLst>
    <p:tags r:id="rId11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4" pos="937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3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kenstrand, Alma" initials="BA" lastIdx="1" clrIdx="0">
    <p:extLst>
      <p:ext uri="{19B8F6BF-5375-455C-9EA6-DF929625EA0E}">
        <p15:presenceInfo xmlns:p15="http://schemas.microsoft.com/office/powerpoint/2012/main" userId="S::alma.bokenstrand@skanska.se::64b745df-98d6-4624-a0b5-349c084845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910" autoAdjust="0"/>
  </p:normalViewPr>
  <p:slideViewPr>
    <p:cSldViewPr snapToGrid="0">
      <p:cViewPr>
        <p:scale>
          <a:sx n="89" d="100"/>
          <a:sy n="89" d="100"/>
        </p:scale>
        <p:origin x="3018" y="1722"/>
      </p:cViewPr>
      <p:guideLst>
        <p:guide orient="horz" pos="1071"/>
        <p:guide pos="937"/>
        <p:guide pos="3840"/>
        <p:guide orient="horz" pos="3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9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87FA3-159B-46C0-BBA6-ED958F8696F3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220F-AFF2-4A55-89F6-63FB8B270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7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8EFFA-EEC5-4C24-9B22-FF121A58C5AC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688007"/>
            <a:ext cx="543306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14F53-2F23-4441-9A96-FD14D0840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7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918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4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83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6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18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775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304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635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152318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89601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070643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702846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94720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7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6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79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9726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1446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45075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016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25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64" r:id="rId6"/>
    <p:sldLayoutId id="2147483671" r:id="rId7"/>
    <p:sldLayoutId id="2147483654" r:id="rId8"/>
    <p:sldLayoutId id="2147483655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3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59F7885C-81EC-4E15-BFE6-AD609EE5466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88513BFA-60FD-4CFB-8E82-84F3F4A44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6587" y="6545325"/>
            <a:ext cx="620184" cy="18720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552F452E-B795-4D05-B605-588F6513802C}" type="slidenum">
              <a:rPr lang="sv-SE" smtClean="0"/>
              <a:pPr>
                <a:spcAft>
                  <a:spcPts val="600"/>
                </a:spcAft>
              </a:pPr>
              <a:t>1</a:t>
            </a:fld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3DA84C6-0A35-4B24-B975-ACB517F5D895}"/>
              </a:ext>
            </a:extLst>
          </p:cNvPr>
          <p:cNvSpPr txBox="1"/>
          <p:nvPr/>
        </p:nvSpPr>
        <p:spPr>
          <a:xfrm>
            <a:off x="3019004" y="755132"/>
            <a:ext cx="61539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v-SE" sz="3600" b="0" i="0" dirty="0" err="1">
                <a:solidFill>
                  <a:schemeClr val="bg1"/>
                </a:solidFill>
                <a:effectLst/>
                <a:latin typeface="+mj-lt"/>
              </a:rPr>
              <a:t>Classifique</a:t>
            </a:r>
            <a:r>
              <a:rPr lang="sv-SE" sz="36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sz="3600" b="0" i="0" dirty="0" err="1">
                <a:solidFill>
                  <a:schemeClr val="bg1"/>
                </a:solidFill>
                <a:effectLst/>
                <a:latin typeface="+mj-lt"/>
              </a:rPr>
              <a:t>mais</a:t>
            </a:r>
            <a:r>
              <a:rPr lang="sv-SE" sz="3600" b="0" i="0" dirty="0">
                <a:solidFill>
                  <a:schemeClr val="bg1"/>
                </a:solidFill>
                <a:effectLst/>
                <a:latin typeface="+mj-lt"/>
              </a:rPr>
              <a:t> - NVM</a:t>
            </a:r>
            <a:endParaRPr lang="sv-SE" sz="3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Platshållare för innehåll 1">
            <a:extLst>
              <a:ext uri="{FF2B5EF4-FFF2-40B4-BE49-F238E27FC236}">
                <a16:creationId xmlns:a16="http://schemas.microsoft.com/office/drawing/2014/main" id="{26092809-87D6-4AE4-9FE1-161E86E3E3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722857"/>
            <a:ext cx="4000500" cy="4454525"/>
          </a:xfrm>
        </p:spPr>
        <p:txBody>
          <a:bodyPr/>
          <a:lstStyle/>
          <a:p>
            <a:r>
              <a:rPr lang="pt-BR" b="0" i="0" dirty="0">
                <a:solidFill>
                  <a:schemeClr val="bg1"/>
                </a:solidFill>
                <a:effectLst/>
                <a:latin typeface="+mj-lt"/>
              </a:rPr>
              <a:t>Skanska pretende se tornar neutra para o clima até 2045</a:t>
            </a:r>
          </a:p>
          <a:p>
            <a:r>
              <a:rPr lang="pt-BR" b="0" i="0" dirty="0">
                <a:solidFill>
                  <a:schemeClr val="bg1"/>
                </a:solidFill>
                <a:effectLst/>
                <a:latin typeface="+mj-lt"/>
              </a:rPr>
              <a:t>Hoje: os resíduos representam cerca de 5% do nosso impacto climático total</a:t>
            </a:r>
          </a:p>
          <a:p>
            <a:r>
              <a:rPr lang="pt-BR" b="0" i="0" dirty="0">
                <a:solidFill>
                  <a:schemeClr val="bg1"/>
                </a:solidFill>
                <a:effectLst/>
                <a:latin typeface="+mj-lt"/>
              </a:rPr>
              <a:t>Por ter uma boa classificação, não só economizamos nas emissões de CO2, mas</a:t>
            </a:r>
            <a:r>
              <a:rPr lang="pt-BR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também economizamos dinheiro</a:t>
            </a:r>
            <a:endParaRPr lang="sv-SE" dirty="0">
              <a:solidFill>
                <a:schemeClr val="bg1"/>
              </a:solidFill>
            </a:endParaRPr>
          </a:p>
        </p:txBody>
      </p:sp>
      <p:graphicFrame>
        <p:nvGraphicFramePr>
          <p:cNvPr id="14" name="Tabell 9">
            <a:extLst>
              <a:ext uri="{FF2B5EF4-FFF2-40B4-BE49-F238E27FC236}">
                <a16:creationId xmlns:a16="http://schemas.microsoft.com/office/drawing/2014/main" id="{DA909135-8A91-4AC5-AEAA-4D26DA8BF9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115257"/>
              </p:ext>
            </p:extLst>
          </p:nvPr>
        </p:nvGraphicFramePr>
        <p:xfrm>
          <a:off x="249018" y="1433520"/>
          <a:ext cx="4227592" cy="485071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13796">
                  <a:extLst>
                    <a:ext uri="{9D8B030D-6E8A-4147-A177-3AD203B41FA5}">
                      <a16:colId xmlns:a16="http://schemas.microsoft.com/office/drawing/2014/main" val="983743991"/>
                    </a:ext>
                  </a:extLst>
                </a:gridCol>
                <a:gridCol w="2113796">
                  <a:extLst>
                    <a:ext uri="{9D8B030D-6E8A-4147-A177-3AD203B41FA5}">
                      <a16:colId xmlns:a16="http://schemas.microsoft.com/office/drawing/2014/main" val="2821265472"/>
                    </a:ext>
                  </a:extLst>
                </a:gridCol>
              </a:tblGrid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Preços</a:t>
                      </a:r>
                      <a:endParaRPr lang="sv-SE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1" dirty="0"/>
                        <a:t>Kr/</a:t>
                      </a:r>
                      <a:r>
                        <a:rPr lang="sv-SE" sz="1000" b="1" dirty="0" err="1"/>
                        <a:t>toneladas</a:t>
                      </a:r>
                      <a:endParaRPr lang="sv-SE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850400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Combustível</a:t>
                      </a:r>
                      <a:endParaRPr lang="sv-SE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>
                          <a:solidFill>
                            <a:srgbClr val="FF0000"/>
                          </a:solidFill>
                        </a:rPr>
                        <a:t>658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860407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Madeira</a:t>
                      </a:r>
                      <a:endParaRPr lang="sv-SE" sz="10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/>
                        <a:t>104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644383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Especial</a:t>
                      </a:r>
                      <a:r>
                        <a:rPr lang="sv-SE" sz="10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0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lã</a:t>
                      </a:r>
                      <a:r>
                        <a:rPr lang="sv-SE" sz="10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mineira</a:t>
                      </a:r>
                      <a:r>
                        <a:rPr lang="sv-SE" sz="10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>
                          <a:solidFill>
                            <a:srgbClr val="FF0000"/>
                          </a:solidFill>
                        </a:rPr>
                        <a:t>901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337506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Sucata</a:t>
                      </a:r>
                      <a:r>
                        <a:rPr lang="sv-SE" sz="1000" b="0" i="0" kern="1200" dirty="0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ferro</a:t>
                      </a:r>
                      <a:endParaRPr lang="sv-SE" sz="1000" b="0" dirty="0">
                        <a:solidFill>
                          <a:srgbClr val="3D9B35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-1245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067419"/>
                  </a:ext>
                </a:extLst>
              </a:tr>
              <a:tr h="61736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Misto</a:t>
                      </a:r>
                      <a:r>
                        <a:rPr lang="sv-SE" sz="10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(para </a:t>
                      </a:r>
                      <a:r>
                        <a:rPr lang="sv-SE" sz="10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pós-classificação</a:t>
                      </a:r>
                      <a:r>
                        <a:rPr lang="sv-SE" sz="10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>
                          <a:solidFill>
                            <a:srgbClr val="FF0000"/>
                          </a:solidFill>
                        </a:rPr>
                        <a:t>906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700290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 de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enchimento</a:t>
                      </a:r>
                      <a:endParaRPr lang="sv-SE" sz="10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/>
                        <a:t>165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309746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Gesso</a:t>
                      </a:r>
                      <a:endParaRPr lang="sv-SE" sz="10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/>
                        <a:t>500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560609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Massas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minerais</a:t>
                      </a:r>
                      <a:endParaRPr lang="sv-SE" sz="10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/>
                        <a:t>165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625712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Aterro</a:t>
                      </a:r>
                      <a:endParaRPr lang="sv-SE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>
                          <a:solidFill>
                            <a:srgbClr val="FF0000"/>
                          </a:solidFill>
                        </a:rPr>
                        <a:t>988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39258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Cartão</a:t>
                      </a:r>
                      <a:endParaRPr lang="sv-SE" sz="1000" b="0" dirty="0">
                        <a:solidFill>
                          <a:srgbClr val="3D9B35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-675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948208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Plástica</a:t>
                      </a:r>
                      <a:endParaRPr lang="sv-SE" sz="1000" b="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/>
                        <a:t>493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908429"/>
                  </a:ext>
                </a:extLst>
              </a:tr>
              <a:tr h="352779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rgbClr val="3D9B3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Cabo</a:t>
                      </a:r>
                      <a:endParaRPr lang="sv-SE" sz="1000" b="0" dirty="0">
                        <a:solidFill>
                          <a:srgbClr val="3D9B35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-5504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027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50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7D2B3A01-BB8F-4F23-82F2-57A35771A7A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82E3E64-56C2-40DD-A957-256B4F069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2</a:t>
            </a:fld>
            <a:endParaRPr lang="sv-SE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12BC5712-9DA4-470C-948C-AC3EA4495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46" y="604736"/>
            <a:ext cx="11633980" cy="980911"/>
          </a:xfrm>
        </p:spPr>
        <p:txBody>
          <a:bodyPr/>
          <a:lstStyle/>
          <a:p>
            <a:r>
              <a:rPr lang="pt-BR" b="0" i="0" dirty="0">
                <a:solidFill>
                  <a:schemeClr val="bg1"/>
                </a:solidFill>
                <a:effectLst/>
              </a:rPr>
              <a:t>Como as emissões de CO2 são reduzidas ao classificar no NVM 2021</a:t>
            </a:r>
            <a:endParaRPr lang="sv-SE" dirty="0">
              <a:solidFill>
                <a:schemeClr val="bg1"/>
              </a:solidFill>
              <a:cs typeface="Arial"/>
            </a:endParaRPr>
          </a:p>
        </p:txBody>
      </p:sp>
      <p:graphicFrame>
        <p:nvGraphicFramePr>
          <p:cNvPr id="2" name="Tabell 6">
            <a:extLst>
              <a:ext uri="{FF2B5EF4-FFF2-40B4-BE49-F238E27FC236}">
                <a16:creationId xmlns:a16="http://schemas.microsoft.com/office/drawing/2014/main" id="{F15ED013-3B62-4AB8-B495-0B3C7DDD75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3213667"/>
              </p:ext>
            </p:extLst>
          </p:nvPr>
        </p:nvGraphicFramePr>
        <p:xfrm>
          <a:off x="6613773" y="1561066"/>
          <a:ext cx="4673299" cy="389225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5836">
                  <a:extLst>
                    <a:ext uri="{9D8B030D-6E8A-4147-A177-3AD203B41FA5}">
                      <a16:colId xmlns:a16="http://schemas.microsoft.com/office/drawing/2014/main" val="411698697"/>
                    </a:ext>
                  </a:extLst>
                </a:gridCol>
                <a:gridCol w="1359766">
                  <a:extLst>
                    <a:ext uri="{9D8B030D-6E8A-4147-A177-3AD203B41FA5}">
                      <a16:colId xmlns:a16="http://schemas.microsoft.com/office/drawing/2014/main" val="3928926078"/>
                    </a:ext>
                  </a:extLst>
                </a:gridCol>
                <a:gridCol w="1237697">
                  <a:extLst>
                    <a:ext uri="{9D8B030D-6E8A-4147-A177-3AD203B41FA5}">
                      <a16:colId xmlns:a16="http://schemas.microsoft.com/office/drawing/2014/main" val="4259797968"/>
                    </a:ext>
                  </a:extLst>
                </a:gridCol>
              </a:tblGrid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Tonelagem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Toneladas de CO2</a:t>
                      </a:r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0220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Eletrônica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31440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Madeira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315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01739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Combustível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130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-33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82752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Materiais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embalagem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40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8524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Aterro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classificado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81982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Gesso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178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4763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Sucata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metal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166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349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04499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 de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enchimento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356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-249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11071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Resíduos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mistos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para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pós-triagem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-7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67935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Resíduos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Perigosos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49099"/>
                  </a:ext>
                </a:extLst>
              </a:tr>
              <a:tr h="318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Reciclagem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CO2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toneladas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123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06859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F807C65-3404-40D1-8EBE-9387C9BAFF22}"/>
              </a:ext>
            </a:extLst>
          </p:cNvPr>
          <p:cNvSpPr txBox="1"/>
          <p:nvPr/>
        </p:nvSpPr>
        <p:spPr>
          <a:xfrm>
            <a:off x="8299151" y="1119939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b="0" i="0" dirty="0" err="1">
                <a:solidFill>
                  <a:schemeClr val="bg1"/>
                </a:solidFill>
                <a:effectLst/>
                <a:latin typeface="+mj-lt"/>
              </a:rPr>
              <a:t>Ao</a:t>
            </a:r>
            <a:r>
              <a:rPr lang="sv-SE" sz="20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sz="2000" b="0" i="0" dirty="0" err="1">
                <a:solidFill>
                  <a:schemeClr val="bg1"/>
                </a:solidFill>
                <a:effectLst/>
                <a:latin typeface="+mj-lt"/>
              </a:rPr>
              <a:t>classificar</a:t>
            </a:r>
            <a:endParaRPr lang="en-US" sz="2000" dirty="0" err="1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C9B71D-F4B4-4C8B-B1D7-5C17C3308E73}"/>
              </a:ext>
            </a:extLst>
          </p:cNvPr>
          <p:cNvSpPr txBox="1"/>
          <p:nvPr/>
        </p:nvSpPr>
        <p:spPr>
          <a:xfrm>
            <a:off x="2855349" y="1130525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b="0" i="0" dirty="0" err="1">
                <a:solidFill>
                  <a:schemeClr val="bg1"/>
                </a:solidFill>
                <a:effectLst/>
                <a:latin typeface="+mj-lt"/>
              </a:rPr>
              <a:t>Sem</a:t>
            </a:r>
            <a:r>
              <a:rPr lang="sv-SE" sz="2000" b="0" i="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sv-SE" sz="2000" b="0" i="0" dirty="0" err="1">
                <a:solidFill>
                  <a:schemeClr val="bg1"/>
                </a:solidFill>
                <a:effectLst/>
                <a:latin typeface="+mj-lt"/>
              </a:rPr>
              <a:t>classificação</a:t>
            </a:r>
            <a:endParaRPr lang="en-US" sz="2000" dirty="0" err="1">
              <a:solidFill>
                <a:schemeClr val="bg1"/>
              </a:solidFill>
              <a:latin typeface="+mj-lt"/>
              <a:cs typeface="Arial"/>
            </a:endParaRPr>
          </a:p>
        </p:txBody>
      </p:sp>
      <p:graphicFrame>
        <p:nvGraphicFramePr>
          <p:cNvPr id="11" name="Table 14">
            <a:extLst>
              <a:ext uri="{FF2B5EF4-FFF2-40B4-BE49-F238E27FC236}">
                <a16:creationId xmlns:a16="http://schemas.microsoft.com/office/drawing/2014/main" id="{37188974-02A3-455C-AF42-78EB54CF4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50033"/>
              </p:ext>
            </p:extLst>
          </p:nvPr>
        </p:nvGraphicFramePr>
        <p:xfrm>
          <a:off x="6609130" y="5470684"/>
          <a:ext cx="4677942" cy="883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59314">
                  <a:extLst>
                    <a:ext uri="{9D8B030D-6E8A-4147-A177-3AD203B41FA5}">
                      <a16:colId xmlns:a16="http://schemas.microsoft.com/office/drawing/2014/main" val="3925037910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61762345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1381475140"/>
                    </a:ext>
                  </a:extLst>
                </a:gridCol>
              </a:tblGrid>
              <a:tr h="2353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t-BR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Impacto do transporte de resíduos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Tonelagem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buNone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Toneladas de CO2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01339"/>
                  </a:ext>
                </a:extLst>
              </a:tr>
              <a:tr h="23534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-13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1367"/>
                  </a:ext>
                </a:extLst>
              </a:tr>
              <a:tr h="2434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Tonelagem</a:t>
                      </a:r>
                      <a:r>
                        <a:rPr lang="sv-SE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CO2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110 </a:t>
                      </a:r>
                      <a:r>
                        <a:rPr lang="sv-SE" sz="10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Tonelagem</a:t>
                      </a:r>
                      <a:endParaRPr lang="sv-SE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5164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E0C5FD77-8E3A-4610-B371-9AD8C9DE5B63}"/>
              </a:ext>
            </a:extLst>
          </p:cNvPr>
          <p:cNvSpPr txBox="1"/>
          <p:nvPr/>
        </p:nvSpPr>
        <p:spPr>
          <a:xfrm>
            <a:off x="10836869" y="6031438"/>
            <a:ext cx="1231491" cy="646331"/>
          </a:xfrm>
          <a:prstGeom prst="rect">
            <a:avLst/>
          </a:prstGeom>
          <a:solidFill>
            <a:srgbClr val="0070C0"/>
          </a:solidFill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1200" b="0" i="0" dirty="0">
                <a:solidFill>
                  <a:schemeClr val="bg1"/>
                </a:solidFill>
                <a:effectLst/>
                <a:latin typeface="+mj-lt"/>
              </a:rPr>
              <a:t>Salvo para o meio ambiente por classificação</a:t>
            </a:r>
            <a:endParaRPr lang="en-US" sz="1200" dirty="0">
              <a:solidFill>
                <a:schemeClr val="bg1"/>
              </a:solidFill>
              <a:latin typeface="+mj-lt"/>
              <a:cs typeface="Arial"/>
            </a:endParaRPr>
          </a:p>
        </p:txBody>
      </p:sp>
      <p:graphicFrame>
        <p:nvGraphicFramePr>
          <p:cNvPr id="17" name="Tabell 6">
            <a:extLst>
              <a:ext uri="{FF2B5EF4-FFF2-40B4-BE49-F238E27FC236}">
                <a16:creationId xmlns:a16="http://schemas.microsoft.com/office/drawing/2014/main" id="{79FC9C4F-D878-49E5-ACBD-0D5699C9B9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5192916"/>
              </p:ext>
            </p:extLst>
          </p:nvPr>
        </p:nvGraphicFramePr>
        <p:xfrm>
          <a:off x="904928" y="1549191"/>
          <a:ext cx="4673299" cy="389225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75836">
                  <a:extLst>
                    <a:ext uri="{9D8B030D-6E8A-4147-A177-3AD203B41FA5}">
                      <a16:colId xmlns:a16="http://schemas.microsoft.com/office/drawing/2014/main" val="411698697"/>
                    </a:ext>
                  </a:extLst>
                </a:gridCol>
                <a:gridCol w="1359766">
                  <a:extLst>
                    <a:ext uri="{9D8B030D-6E8A-4147-A177-3AD203B41FA5}">
                      <a16:colId xmlns:a16="http://schemas.microsoft.com/office/drawing/2014/main" val="3928926078"/>
                    </a:ext>
                  </a:extLst>
                </a:gridCol>
                <a:gridCol w="1237697">
                  <a:extLst>
                    <a:ext uri="{9D8B030D-6E8A-4147-A177-3AD203B41FA5}">
                      <a16:colId xmlns:a16="http://schemas.microsoft.com/office/drawing/2014/main" val="4259797968"/>
                    </a:ext>
                  </a:extLst>
                </a:gridCol>
              </a:tblGrid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Tonelagem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Toneladas de CO2</a:t>
                      </a:r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00220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Eletrônica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331440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Madeira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601739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Combustível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82752"/>
                  </a:ext>
                </a:extLst>
              </a:tr>
              <a:tr h="312380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Materiais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embalagem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8524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Aterro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classificado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581982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Gesso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47631"/>
                  </a:ext>
                </a:extLst>
              </a:tr>
              <a:tr h="306373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Sucata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metal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04499"/>
                  </a:ext>
                </a:extLst>
              </a:tr>
              <a:tr h="300366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 de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enchimento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711071"/>
                  </a:ext>
                </a:extLst>
              </a:tr>
              <a:tr h="38446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Resíduos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mistos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para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pós-triagem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-624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67935"/>
                  </a:ext>
                </a:extLst>
              </a:tr>
              <a:tr h="318388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Resíduos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Perigosos</a:t>
                      </a:r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49099"/>
                  </a:ext>
                </a:extLst>
              </a:tr>
              <a:tr h="3183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Reciclagem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CO2 (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toneladas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dirty="0"/>
                        <a:t>1200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b="1" i="0" u="none" strike="noStrik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/>
                        </a:rPr>
                        <a:t>-624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068590"/>
                  </a:ext>
                </a:extLst>
              </a:tr>
            </a:tbl>
          </a:graphicData>
        </a:graphic>
      </p:graphicFrame>
      <p:graphicFrame>
        <p:nvGraphicFramePr>
          <p:cNvPr id="18" name="Table 14">
            <a:extLst>
              <a:ext uri="{FF2B5EF4-FFF2-40B4-BE49-F238E27FC236}">
                <a16:creationId xmlns:a16="http://schemas.microsoft.com/office/drawing/2014/main" id="{CB961C0E-A575-4959-8A08-EAF245036B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600778"/>
              </p:ext>
            </p:extLst>
          </p:nvPr>
        </p:nvGraphicFramePr>
        <p:xfrm>
          <a:off x="920607" y="5484709"/>
          <a:ext cx="4677942" cy="8839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59314">
                  <a:extLst>
                    <a:ext uri="{9D8B030D-6E8A-4147-A177-3AD203B41FA5}">
                      <a16:colId xmlns:a16="http://schemas.microsoft.com/office/drawing/2014/main" val="3925037910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61762345"/>
                    </a:ext>
                  </a:extLst>
                </a:gridCol>
                <a:gridCol w="1559314">
                  <a:extLst>
                    <a:ext uri="{9D8B030D-6E8A-4147-A177-3AD203B41FA5}">
                      <a16:colId xmlns:a16="http://schemas.microsoft.com/office/drawing/2014/main" val="1381475140"/>
                    </a:ext>
                  </a:extLst>
                </a:gridCol>
              </a:tblGrid>
              <a:tr h="2353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pt-BR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Impacto do transporte de resíduos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Tonelagem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>
                        <a:buNone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Toneladas de CO2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201339"/>
                  </a:ext>
                </a:extLst>
              </a:tr>
              <a:tr h="23534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1200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sz="1000" dirty="0"/>
                        <a:t>-13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11367"/>
                  </a:ext>
                </a:extLst>
              </a:tr>
              <a:tr h="2434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Tonelagem</a:t>
                      </a:r>
                      <a:r>
                        <a:rPr lang="sv-SE" sz="10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CO2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-637 </a:t>
                      </a:r>
                      <a:r>
                        <a:rPr lang="sv-SE" sz="10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Tonelagem</a:t>
                      </a:r>
                      <a:endParaRPr lang="sv-SE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2516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E88E1B8-4E81-4008-B109-27E8324BE8B4}"/>
              </a:ext>
            </a:extLst>
          </p:cNvPr>
          <p:cNvSpPr txBox="1"/>
          <p:nvPr/>
        </p:nvSpPr>
        <p:spPr>
          <a:xfrm>
            <a:off x="5177971" y="5978216"/>
            <a:ext cx="1231491" cy="830997"/>
          </a:xfrm>
          <a:prstGeom prst="rect">
            <a:avLst/>
          </a:prstGeom>
          <a:solidFill>
            <a:srgbClr val="0070C0"/>
          </a:solidFill>
        </p:spPr>
        <p:txBody>
          <a:bodyPr rot="0" spcFirstLastPara="0" vertOverflow="overflow" horzOverflow="overflow" vert="horz" wrap="square" lIns="46800" tIns="45720" rIns="4680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1200" b="0" i="0" dirty="0">
                <a:solidFill>
                  <a:schemeClr val="bg1"/>
                </a:solidFill>
                <a:effectLst/>
                <a:latin typeface="+mj-lt"/>
              </a:rPr>
              <a:t>Carga para o meio ambiente sem classificação</a:t>
            </a:r>
            <a:endParaRPr lang="en-US" sz="1200" dirty="0">
              <a:solidFill>
                <a:schemeClr val="bg1"/>
              </a:solidFill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781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A1399CA5-367A-4F3D-BC60-4D115EDC0A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noFill/>
        </p:spPr>
      </p:pic>
      <p:sp>
        <p:nvSpPr>
          <p:cNvPr id="6" name="Rubrik 5">
            <a:extLst>
              <a:ext uri="{FF2B5EF4-FFF2-40B4-BE49-F238E27FC236}">
                <a16:creationId xmlns:a16="http://schemas.microsoft.com/office/drawing/2014/main" id="{9119CACF-F603-422E-9D85-3676147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33" y="1196752"/>
            <a:ext cx="9354312" cy="539496"/>
          </a:xfrm>
        </p:spPr>
        <p:txBody>
          <a:bodyPr anchor="t">
            <a:noAutofit/>
          </a:bodyPr>
          <a:lstStyle/>
          <a:p>
            <a:r>
              <a:rPr lang="pt-BR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Tenha uma semana muito boa e verde!</a:t>
            </a:r>
            <a:endParaRPr lang="sv-SE" sz="4000" dirty="0">
              <a:solidFill>
                <a:schemeClr val="bg1"/>
              </a:solidFill>
              <a:latin typeface="Skanska Sans Pro" panose="02000503060000020004" pitchFamily="50" charset="0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5829902-815C-4F67-B989-8D4222E0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9725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b6a84679f4db24319c92b8caa233685a67591"/>
</p:tagLst>
</file>

<file path=ppt/theme/theme1.xml><?xml version="1.0" encoding="utf-8"?>
<a:theme xmlns:a="http://schemas.openxmlformats.org/drawingml/2006/main" name="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2.xml><?xml version="1.0" encoding="utf-8"?>
<a:theme xmlns:a="http://schemas.openxmlformats.org/drawingml/2006/main" name="2_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kanska_DarkBlue">
      <a:dk1>
        <a:srgbClr val="002551"/>
      </a:dk1>
      <a:lt1>
        <a:sysClr val="window" lastClr="FFFFFF"/>
      </a:lt1>
      <a:dk2>
        <a:srgbClr val="293E6B"/>
      </a:dk2>
      <a:lt2>
        <a:srgbClr val="FFFFFF"/>
      </a:lt2>
      <a:accent1>
        <a:srgbClr val="293E6B"/>
      </a:accent1>
      <a:accent2>
        <a:srgbClr val="77B800"/>
      </a:accent2>
      <a:accent3>
        <a:srgbClr val="FFCB00"/>
      </a:accent3>
      <a:accent4>
        <a:srgbClr val="0078C9"/>
      </a:accent4>
      <a:accent5>
        <a:srgbClr val="E57200"/>
      </a:accent5>
      <a:accent6>
        <a:srgbClr val="BED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d58d8b9-fdc7-43e2-b325-d07b94779dd0">
      <UserInfo>
        <DisplayName>Franck, Niklas</DisplayName>
        <AccountId>11254</AccountId>
        <AccountType/>
      </UserInfo>
      <UserInfo>
        <DisplayName>Almgren schwartz, Martina</DisplayName>
        <AccountId>9892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F0F2871094734289F58079A7288ED6" ma:contentTypeVersion="10" ma:contentTypeDescription="Skapa ett nytt dokument." ma:contentTypeScope="" ma:versionID="784db8b087d110a41c00618725b5f4d1">
  <xsd:schema xmlns:xsd="http://www.w3.org/2001/XMLSchema" xmlns:xs="http://www.w3.org/2001/XMLSchema" xmlns:p="http://schemas.microsoft.com/office/2006/metadata/properties" xmlns:ns2="d8705e1c-6f26-4546-9d68-afe23199fd4f" xmlns:ns3="0d58d8b9-fdc7-43e2-b325-d07b94779dd0" targetNamespace="http://schemas.microsoft.com/office/2006/metadata/properties" ma:root="true" ma:fieldsID="4592530ff3dd57b94337426a6be7bb24" ns2:_="" ns3:_="">
    <xsd:import namespace="d8705e1c-6f26-4546-9d68-afe23199fd4f"/>
    <xsd:import namespace="0d58d8b9-fdc7-43e2-b325-d07b94779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05e1c-6f26-4546-9d68-afe23199f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8d8b9-fdc7-43e2-b325-d07b94779dd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C8F83F-A36D-4034-BD6D-C7B61E1FD0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4E1D53-90C3-495A-98F2-59DB953E2EC5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da54dc9-40eb-444b-8ace-b8e4b0b59194"/>
    <ds:schemaRef ds:uri="b424609f-4128-4417-9b0d-25a526cb38b1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414FC19-2B87-43B0-8194-0B6BD579F052}"/>
</file>

<file path=docProps/app.xml><?xml version="1.0" encoding="utf-8"?>
<Properties xmlns="http://schemas.openxmlformats.org/officeDocument/2006/extended-properties" xmlns:vt="http://schemas.openxmlformats.org/officeDocument/2006/docPropsVTypes">
  <TotalTime>4578</TotalTime>
  <Words>266</Words>
  <Application>Microsoft Office PowerPoint</Application>
  <PresentationFormat>Bredbild</PresentationFormat>
  <Paragraphs>108</Paragraphs>
  <Slides>3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3</vt:i4>
      </vt:variant>
    </vt:vector>
  </HeadingPairs>
  <TitlesOfParts>
    <vt:vector size="9" baseType="lpstr">
      <vt:lpstr>Arial</vt:lpstr>
      <vt:lpstr>Calibri</vt:lpstr>
      <vt:lpstr>Roboto</vt:lpstr>
      <vt:lpstr>Skanska Sans Pro</vt:lpstr>
      <vt:lpstr>Skanska_16x9_se</vt:lpstr>
      <vt:lpstr>2_Skanska_16x9_se</vt:lpstr>
      <vt:lpstr>PowerPoint-presentation</vt:lpstr>
      <vt:lpstr>Como as emissões de CO2 são reduzidas ao classificar no NVM 2021</vt:lpstr>
      <vt:lpstr>Tenha uma semana muito boa e verde!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till Startmöte Gröna veckan 2020</dc:title>
  <dc:creator>Coleman, Elin</dc:creator>
  <cp:lastModifiedBy>Isacson, Cecilie</cp:lastModifiedBy>
  <cp:revision>136</cp:revision>
  <dcterms:created xsi:type="dcterms:W3CDTF">2020-09-15T15:41:49Z</dcterms:created>
  <dcterms:modified xsi:type="dcterms:W3CDTF">2021-09-30T15:40:00Z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</vt:r8>
  </property>
  <property fmtid="{D5CDD505-2E9C-101B-9397-08002B2CF9AE}" pid="3" name="ContentTypeId">
    <vt:lpwstr>0x0101007CF0F2871094734289F58079A7288ED6</vt:lpwstr>
  </property>
</Properties>
</file>