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59" r:id="rId4"/>
    <p:sldId id="262" r:id="rId5"/>
    <p:sldId id="261" r:id="rId6"/>
    <p:sldId id="260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just format 3 - Dekorfär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Ljust format 3 - Dekorfär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just format 3 - Dekorfär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just format 3 - Dekorfär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just format 1 - Dekorfär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llanmörkt format 3 - Dekorfärg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4" autoAdjust="0"/>
  </p:normalViewPr>
  <p:slideViewPr>
    <p:cSldViewPr>
      <p:cViewPr varScale="1">
        <p:scale>
          <a:sx n="125" d="100"/>
          <a:sy n="125" d="100"/>
        </p:scale>
        <p:origin x="11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16EFA-B32F-45CE-BF02-88E13C64E51F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B2032-C6D1-4B29-A665-72BD255907F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94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66467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2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6" name="ConfidentialFirstTextBox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000" smtClean="0">
                <a:solidFill>
                  <a:schemeClr val="bg1"/>
                </a:solidFill>
              </a:rPr>
              <a:t>Intern information</a:t>
            </a:r>
            <a:endParaRPr lang="sv-SE" sz="1000" dirty="0">
              <a:solidFill>
                <a:schemeClr val="bg1"/>
              </a:solidFill>
            </a:endParaRPr>
          </a:p>
        </p:txBody>
      </p:sp>
      <p:pic>
        <p:nvPicPr>
          <p:cNvPr id="7" name="Picture 48" descr="SKANSKA-orig-CS1-logo-RGB-5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306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1074738" y="2693988"/>
            <a:ext cx="7729537" cy="530225"/>
          </a:xfrm>
        </p:spPr>
        <p:txBody>
          <a:bodyPr rIns="0"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97307" name="Rectangle 27"/>
          <p:cNvSpPr>
            <a:spLocks noGrp="1" noChangeArrowheads="1"/>
          </p:cNvSpPr>
          <p:nvPr>
            <p:ph type="subTitle" idx="1"/>
          </p:nvPr>
        </p:nvSpPr>
        <p:spPr>
          <a:xfrm>
            <a:off x="1074738" y="4987925"/>
            <a:ext cx="7732712" cy="1152525"/>
          </a:xfrm>
        </p:spPr>
        <p:txBody>
          <a:bodyPr rIns="0"/>
          <a:lstStyle>
            <a:lvl1pPr marL="0" indent="0">
              <a:buFont typeface="Arial" charset="0"/>
              <a:buNone/>
              <a:defRPr/>
            </a:lvl1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10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696913"/>
            <a:ext cx="1927225" cy="546417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74738" y="696913"/>
            <a:ext cx="5634037" cy="546417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4738" y="1706563"/>
            <a:ext cx="3775075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706563"/>
            <a:ext cx="3776662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8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4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3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6" name="Rectangle 5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5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3" descr="SKANSKA-orig-CS1-logo-RGB-53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50938" y="336550"/>
            <a:ext cx="950912" cy="14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312" name="Rectangle 56"/>
          <p:cNvSpPr>
            <a:spLocks noChangeArrowheads="1"/>
          </p:cNvSpPr>
          <p:nvPr/>
        </p:nvSpPr>
        <p:spPr bwMode="auto">
          <a:xfrm>
            <a:off x="0" y="6419850"/>
            <a:ext cx="9144000" cy="438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96313" name="Rectangle 5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01725" y="6578600"/>
            <a:ext cx="171291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89094923-8F6E-4270-8F93-5A0D2BA9080D}" type="datetimeFigureOut">
              <a:rPr lang="sv-SE" smtClean="0"/>
              <a:pPr/>
              <a:t>2016-04-19</a:t>
            </a:fld>
            <a:endParaRPr lang="sv-SE"/>
          </a:p>
        </p:txBody>
      </p:sp>
      <p:sp>
        <p:nvSpPr>
          <p:cNvPr id="96314" name="Rectangle 5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6625" y="6578600"/>
            <a:ext cx="5616575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96315" name="Rectangle 5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01725" y="6419850"/>
            <a:ext cx="465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00CC4C78-7322-49F7-B090-906AF68A8956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6316" name="ConfidentialTextBox"/>
          <p:cNvSpPr txBox="1">
            <a:spLocks noChangeArrowheads="1"/>
          </p:cNvSpPr>
          <p:nvPr/>
        </p:nvSpPr>
        <p:spPr bwMode="auto">
          <a:xfrm>
            <a:off x="2206625" y="6419850"/>
            <a:ext cx="5603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sv-SE" sz="1000" smtClean="0">
                <a:solidFill>
                  <a:schemeClr val="bg1"/>
                </a:solidFill>
              </a:rPr>
              <a:t>Intern information</a:t>
            </a:r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96317" name="Line 61"/>
          <p:cNvSpPr>
            <a:spLocks noChangeShapeType="1"/>
          </p:cNvSpPr>
          <p:nvPr/>
        </p:nvSpPr>
        <p:spPr bwMode="auto">
          <a:xfrm>
            <a:off x="0" y="644525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sv-SE"/>
          </a:p>
        </p:txBody>
      </p:sp>
      <p:sp>
        <p:nvSpPr>
          <p:cNvPr id="1033" name="Rectangle 64"/>
          <p:cNvSpPr>
            <a:spLocks noGrp="1" noChangeArrowheads="1"/>
          </p:cNvSpPr>
          <p:nvPr>
            <p:ph type="title"/>
          </p:nvPr>
        </p:nvSpPr>
        <p:spPr bwMode="auto">
          <a:xfrm>
            <a:off x="1074738" y="696913"/>
            <a:ext cx="77136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4" name="Rectangle 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4738" y="1706563"/>
            <a:ext cx="7704137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Font typeface="Arial" charset="0"/>
        <a:buChar char="−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−"/>
        <a:defRPr sz="16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ne.skanska/Skanska--Me/Skanska-Employee-Ownership-Program/I-participate-in-Seop-1-or-2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enefitaccess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SEOP3_Brochure_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0700" y="888765"/>
            <a:ext cx="7296150" cy="5521560"/>
          </a:xfrm>
          <a:prstGeom prst="rect">
            <a:avLst/>
          </a:prstGeom>
        </p:spPr>
      </p:pic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Seop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A4F19-759B-4C98-96AE-839B67FD887A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52226" name="Rectangle 46"/>
          <p:cNvSpPr txBox="1">
            <a:spLocks noGrp="1" noChangeArrowheads="1"/>
          </p:cNvSpPr>
          <p:nvPr/>
        </p:nvSpPr>
        <p:spPr bwMode="auto">
          <a:xfrm>
            <a:off x="1101725" y="6419850"/>
            <a:ext cx="4651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fld id="{89B70373-34CB-4B7C-A6F3-AAB42DC31B6D}" type="slidenum">
              <a:rPr lang="sv-SE" sz="1000">
                <a:solidFill>
                  <a:schemeClr val="bg1"/>
                </a:solidFill>
              </a:rPr>
              <a:pPr/>
              <a:t>1</a:t>
            </a:fld>
            <a:endParaRPr lang="sv-SE" sz="100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3608" y="3284984"/>
            <a:ext cx="252028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Participant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stories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err="1" smtClean="0"/>
              <a:t>Keep</a:t>
            </a:r>
            <a:r>
              <a:rPr lang="sv-SE" dirty="0" smtClean="0"/>
              <a:t> in mind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74738" y="1706563"/>
            <a:ext cx="7704137" cy="2658541"/>
          </a:xfrm>
        </p:spPr>
        <p:txBody>
          <a:bodyPr/>
          <a:lstStyle/>
          <a:p>
            <a:r>
              <a:rPr lang="en-GB" dirty="0" smtClean="0"/>
              <a:t>Skanska cannot guarantee where the share price will go in the future; your investment may increase or decrease in value.</a:t>
            </a:r>
          </a:p>
          <a:p>
            <a:r>
              <a:rPr lang="en-GB" dirty="0" smtClean="0"/>
              <a:t>You will have to pay local taxes for the additional shares you receive. Also, you may have to report and pay tax if you sell any of the shares. </a:t>
            </a:r>
          </a:p>
          <a:p>
            <a:endParaRPr lang="sv-SE" dirty="0"/>
          </a:p>
        </p:txBody>
      </p:sp>
      <p:pic>
        <p:nvPicPr>
          <p:cNvPr id="4" name="Bildobjekt 3" descr="blue-line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65104"/>
            <a:ext cx="9144000" cy="1741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978729"/>
          </a:xfrm>
        </p:spPr>
        <p:txBody>
          <a:bodyPr/>
          <a:lstStyle/>
          <a:p>
            <a:r>
              <a:rPr lang="sv-SE" dirty="0" err="1" smtClean="0"/>
              <a:t>Endorsers</a:t>
            </a:r>
            <a:r>
              <a:rPr lang="sv-SE" dirty="0" smtClean="0"/>
              <a:t> from </a:t>
            </a:r>
            <a:r>
              <a:rPr lang="sv-SE" dirty="0" err="1" smtClean="0"/>
              <a:t>Skanska’s</a:t>
            </a:r>
            <a:r>
              <a:rPr lang="sv-SE" dirty="0" smtClean="0"/>
              <a:t> global Management </a:t>
            </a:r>
            <a:r>
              <a:rPr lang="sv-SE" dirty="0" err="1" smtClean="0"/>
              <a:t>Meeting</a:t>
            </a:r>
            <a:r>
              <a:rPr lang="sv-SE" dirty="0" smtClean="0"/>
              <a:t> 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115616" y="2060848"/>
            <a:ext cx="7488832" cy="504056"/>
          </a:xfrm>
        </p:spPr>
        <p:txBody>
          <a:bodyPr/>
          <a:lstStyle/>
          <a:p>
            <a:pPr>
              <a:buNone/>
            </a:pPr>
            <a:r>
              <a:rPr lang="sv-SE" dirty="0" smtClean="0">
                <a:hlinkClick r:id="rId2"/>
              </a:rPr>
              <a:t>Seop </a:t>
            </a:r>
            <a:r>
              <a:rPr lang="sv-SE" dirty="0" err="1" smtClean="0">
                <a:hlinkClick r:id="rId2"/>
              </a:rPr>
              <a:t>participants</a:t>
            </a:r>
            <a:r>
              <a:rPr lang="sv-SE" dirty="0" smtClean="0">
                <a:hlinkClick r:id="rId2"/>
              </a:rPr>
              <a:t> </a:t>
            </a:r>
            <a:r>
              <a:rPr lang="sv-SE" dirty="0" err="1" smtClean="0">
                <a:hlinkClick r:id="rId2"/>
              </a:rPr>
              <a:t>share</a:t>
            </a:r>
            <a:r>
              <a:rPr lang="sv-SE" dirty="0" smtClean="0">
                <a:hlinkClick r:id="rId2"/>
              </a:rPr>
              <a:t> </a:t>
            </a:r>
            <a:r>
              <a:rPr lang="sv-SE" dirty="0" err="1" smtClean="0">
                <a:hlinkClick r:id="rId2"/>
              </a:rPr>
              <a:t>their</a:t>
            </a:r>
            <a:r>
              <a:rPr lang="sv-SE" dirty="0" smtClean="0">
                <a:hlinkClick r:id="rId2"/>
              </a:rPr>
              <a:t> </a:t>
            </a:r>
            <a:r>
              <a:rPr lang="sv-SE" dirty="0" err="1" smtClean="0">
                <a:hlinkClick r:id="rId2"/>
              </a:rPr>
              <a:t>view</a:t>
            </a:r>
            <a:r>
              <a:rPr lang="sv-SE" dirty="0" smtClean="0">
                <a:hlinkClick r:id="rId2"/>
              </a:rPr>
              <a:t> on Seop 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480131"/>
          </a:xfrm>
        </p:spPr>
        <p:txBody>
          <a:bodyPr/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tale</a:t>
            </a:r>
            <a:r>
              <a:rPr lang="sv-SE" sz="2800" dirty="0" smtClean="0"/>
              <a:t> of </a:t>
            </a:r>
            <a:r>
              <a:rPr lang="sv-SE" sz="2800" dirty="0" err="1" smtClean="0"/>
              <a:t>Daring</a:t>
            </a:r>
            <a:r>
              <a:rPr lang="sv-SE" sz="2800" dirty="0" smtClean="0"/>
              <a:t> Mrs. S – </a:t>
            </a:r>
            <a:r>
              <a:rPr lang="sv-SE" sz="2800" dirty="0" err="1" smtClean="0"/>
              <a:t>Take-home</a:t>
            </a:r>
            <a:r>
              <a:rPr lang="sv-SE" sz="2800" dirty="0" smtClean="0"/>
              <a:t> </a:t>
            </a:r>
            <a:r>
              <a:rPr lang="sv-SE" sz="2800" dirty="0" err="1" smtClean="0"/>
              <a:t>pay</a:t>
            </a:r>
            <a:endParaRPr lang="sv-SE" sz="2800" dirty="0"/>
          </a:p>
        </p:txBody>
      </p:sp>
      <p:sp>
        <p:nvSpPr>
          <p:cNvPr id="9" name="textruta 8"/>
          <p:cNvSpPr txBox="1"/>
          <p:nvPr/>
        </p:nvSpPr>
        <p:spPr>
          <a:xfrm>
            <a:off x="1115616" y="1628801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She</a:t>
            </a:r>
            <a:r>
              <a:rPr lang="sv-SE" sz="2400" dirty="0" smtClean="0"/>
              <a:t> </a:t>
            </a:r>
            <a:r>
              <a:rPr lang="sv-SE" sz="2400" dirty="0" err="1" smtClean="0"/>
              <a:t>invests</a:t>
            </a:r>
            <a:r>
              <a:rPr lang="sv-SE" sz="2400" dirty="0" smtClean="0"/>
              <a:t> the maximum </a:t>
            </a:r>
            <a:r>
              <a:rPr lang="sv-SE" sz="2400" dirty="0" err="1" smtClean="0"/>
              <a:t>amount</a:t>
            </a:r>
            <a:r>
              <a:rPr lang="sv-SE" sz="2400" dirty="0" smtClean="0"/>
              <a:t> of 5% per </a:t>
            </a:r>
            <a:r>
              <a:rPr lang="sv-SE" sz="2400" dirty="0" err="1" smtClean="0"/>
              <a:t>month</a:t>
            </a:r>
            <a:endParaRPr lang="sv-SE" sz="2400" dirty="0" smtClean="0"/>
          </a:p>
          <a:p>
            <a:endParaRPr lang="sv-SE" sz="2400" dirty="0"/>
          </a:p>
        </p:txBody>
      </p:sp>
      <p:graphicFrame>
        <p:nvGraphicFramePr>
          <p:cNvPr id="13" name="Tabell 12"/>
          <p:cNvGraphicFramePr>
            <a:graphicFrameLocks noGrp="1"/>
          </p:cNvGraphicFramePr>
          <p:nvPr/>
        </p:nvGraphicFramePr>
        <p:xfrm>
          <a:off x="1187624" y="2204866"/>
          <a:ext cx="7200800" cy="37807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92523"/>
                <a:gridCol w="2008277"/>
              </a:tblGrid>
              <a:tr h="57197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SEK</a:t>
                      </a:r>
                      <a:endParaRPr lang="sv-SE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686370">
                <a:tc>
                  <a:txBody>
                    <a:bodyPr/>
                    <a:lstStyle/>
                    <a:p>
                      <a:r>
                        <a:rPr lang="sv-SE" dirty="0" smtClean="0"/>
                        <a:t>Gross </a:t>
                      </a:r>
                      <a:r>
                        <a:rPr lang="sv-SE" dirty="0" err="1" smtClean="0"/>
                        <a:t>base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salary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50,000</a:t>
                      </a:r>
                      <a:endParaRPr lang="sv-SE" dirty="0"/>
                    </a:p>
                  </a:txBody>
                  <a:tcPr/>
                </a:tc>
              </a:tr>
              <a:tr h="685868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Income</a:t>
                      </a:r>
                      <a:r>
                        <a:rPr lang="sv-SE" dirty="0" smtClean="0"/>
                        <a:t> tax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– 20,000</a:t>
                      </a:r>
                      <a:endParaRPr lang="sv-SE" dirty="0"/>
                    </a:p>
                  </a:txBody>
                  <a:tcPr/>
                </a:tc>
              </a:tr>
              <a:tr h="667485">
                <a:tc>
                  <a:txBody>
                    <a:bodyPr/>
                    <a:lstStyle/>
                    <a:p>
                      <a:r>
                        <a:rPr lang="sv-SE" b="1" dirty="0" smtClean="0"/>
                        <a:t>Net </a:t>
                      </a:r>
                      <a:r>
                        <a:rPr lang="sv-SE" b="1" dirty="0" err="1" smtClean="0"/>
                        <a:t>salary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30,000</a:t>
                      </a:r>
                      <a:endParaRPr lang="sv-SE" b="1" dirty="0"/>
                    </a:p>
                  </a:txBody>
                  <a:tcPr/>
                </a:tc>
              </a:tr>
              <a:tr h="670952">
                <a:tc>
                  <a:txBody>
                    <a:bodyPr/>
                    <a:lstStyle/>
                    <a:p>
                      <a:r>
                        <a:rPr lang="sv-SE" dirty="0" smtClean="0"/>
                        <a:t>Investment in </a:t>
                      </a:r>
                      <a:r>
                        <a:rPr lang="sv-SE" dirty="0" err="1" smtClean="0"/>
                        <a:t>Seop</a:t>
                      </a:r>
                      <a:r>
                        <a:rPr lang="sv-SE" dirty="0" smtClean="0"/>
                        <a:t>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– 2,500</a:t>
                      </a:r>
                      <a:endParaRPr lang="sv-SE" dirty="0"/>
                    </a:p>
                  </a:txBody>
                  <a:tcPr/>
                </a:tc>
              </a:tr>
              <a:tr h="498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b="1" dirty="0" smtClean="0"/>
                        <a:t>On the </a:t>
                      </a:r>
                      <a:r>
                        <a:rPr lang="sv-SE" b="1" dirty="0" err="1" smtClean="0"/>
                        <a:t>paycheck</a:t>
                      </a:r>
                      <a:r>
                        <a:rPr lang="sv-SE" b="1" dirty="0" smtClean="0"/>
                        <a:t> (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during the Savings years)</a:t>
                      </a:r>
                      <a:endParaRPr lang="sv-SE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27,500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673726" cy="480131"/>
          </a:xfrm>
        </p:spPr>
        <p:txBody>
          <a:bodyPr/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tale</a:t>
            </a:r>
            <a:r>
              <a:rPr lang="sv-SE" sz="2800" dirty="0" smtClean="0"/>
              <a:t> of </a:t>
            </a:r>
            <a:r>
              <a:rPr lang="sv-SE" sz="2800" dirty="0" err="1" smtClean="0"/>
              <a:t>Daring</a:t>
            </a:r>
            <a:r>
              <a:rPr lang="sv-SE" sz="2800" dirty="0" smtClean="0"/>
              <a:t> Mrs. S – </a:t>
            </a:r>
            <a:r>
              <a:rPr lang="sv-SE" sz="2800" dirty="0" err="1" smtClean="0"/>
              <a:t>Additonal</a:t>
            </a:r>
            <a:r>
              <a:rPr lang="sv-SE" sz="2800" dirty="0" smtClean="0"/>
              <a:t> </a:t>
            </a:r>
            <a:r>
              <a:rPr lang="sv-SE" sz="2800" dirty="0" err="1" smtClean="0"/>
              <a:t>shares</a:t>
            </a:r>
            <a:r>
              <a:rPr lang="sv-SE" sz="2800" dirty="0" smtClean="0"/>
              <a:t> </a:t>
            </a:r>
            <a:endParaRPr lang="sv-SE" sz="2800" dirty="0"/>
          </a:p>
        </p:txBody>
      </p:sp>
      <p:pic>
        <p:nvPicPr>
          <p:cNvPr id="4" name="Platshållare för innehåll 3" descr="SEOP3_shares_1_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708920"/>
            <a:ext cx="7587622" cy="1910705"/>
          </a:xfrm>
        </p:spPr>
      </p:pic>
      <p:sp>
        <p:nvSpPr>
          <p:cNvPr id="6" name="textruta 5"/>
          <p:cNvSpPr txBox="1"/>
          <p:nvPr/>
        </p:nvSpPr>
        <p:spPr>
          <a:xfrm>
            <a:off x="1115616" y="1652607"/>
            <a:ext cx="5976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March 2014, Mrs. S bought shares for SEK 2,500 which gave her 20 Saving shares at her saving account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043608" y="4667652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March 2017 Mrs. S receives 5 Matching shares </a:t>
            </a:r>
          </a:p>
          <a:p>
            <a:r>
              <a:rPr lang="en-GB" sz="2400" dirty="0" smtClean="0"/>
              <a:t>Her BU reached the target and she also receives 15 Performance shares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20272" y="1857598"/>
            <a:ext cx="1512168" cy="923330"/>
          </a:xfrm>
          <a:prstGeom prst="rect">
            <a:avLst/>
          </a:prstGeom>
          <a:solidFill>
            <a:srgbClr val="FF9933"/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Share price March 2014</a:t>
            </a:r>
          </a:p>
          <a:p>
            <a:r>
              <a:rPr lang="en-GB" dirty="0" smtClean="0"/>
              <a:t>SEK 125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7020272" y="4881934"/>
            <a:ext cx="1512168" cy="923330"/>
          </a:xfrm>
          <a:prstGeom prst="rect">
            <a:avLst/>
          </a:prstGeom>
          <a:solidFill>
            <a:srgbClr val="FF9933"/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Share price March 2017</a:t>
            </a:r>
          </a:p>
          <a:p>
            <a:r>
              <a:rPr lang="en-GB" dirty="0" smtClean="0"/>
              <a:t>SEK 165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8069262" cy="867930"/>
          </a:xfrm>
        </p:spPr>
        <p:txBody>
          <a:bodyPr/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tale</a:t>
            </a:r>
            <a:r>
              <a:rPr lang="sv-SE" sz="2800" dirty="0" smtClean="0"/>
              <a:t> of </a:t>
            </a:r>
            <a:r>
              <a:rPr lang="sv-SE" sz="2800" dirty="0" err="1" smtClean="0"/>
              <a:t>Daring</a:t>
            </a:r>
            <a:r>
              <a:rPr lang="sv-SE" sz="2800" dirty="0" smtClean="0"/>
              <a:t> Mrs. S – </a:t>
            </a:r>
            <a:r>
              <a:rPr lang="sv-SE" sz="2800" dirty="0" err="1" smtClean="0"/>
              <a:t>Return</a:t>
            </a:r>
            <a:r>
              <a:rPr lang="sv-SE" sz="2800" dirty="0" smtClean="0"/>
              <a:t> on Investment </a:t>
            </a:r>
            <a:endParaRPr lang="sv-SE" sz="28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187624" y="1988840"/>
          <a:ext cx="7416824" cy="3896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8299"/>
                <a:gridCol w="2068525"/>
              </a:tblGrid>
              <a:tr h="48532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SEK</a:t>
                      </a:r>
                      <a:endParaRPr lang="sv-SE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82389">
                <a:tc>
                  <a:txBody>
                    <a:bodyPr/>
                    <a:lstStyle/>
                    <a:p>
                      <a:r>
                        <a:rPr lang="sv-SE" dirty="0" smtClean="0"/>
                        <a:t>Investment </a:t>
                      </a:r>
                      <a:r>
                        <a:rPr lang="sv-SE" dirty="0" err="1" smtClean="0"/>
                        <a:t>March</a:t>
                      </a:r>
                      <a:r>
                        <a:rPr lang="sv-SE" dirty="0" smtClean="0"/>
                        <a:t> 2014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2,500</a:t>
                      </a:r>
                      <a:endParaRPr lang="sv-SE" dirty="0"/>
                    </a:p>
                  </a:txBody>
                  <a:tcPr/>
                </a:tc>
              </a:tr>
              <a:tr h="748786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Increased value of Saving shares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(165–125) * 20 shares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800</a:t>
                      </a:r>
                      <a:endParaRPr lang="sv-SE" dirty="0"/>
                    </a:p>
                  </a:txBody>
                  <a:tcPr/>
                </a:tc>
              </a:tr>
              <a:tr h="762652">
                <a:tc>
                  <a:txBody>
                    <a:bodyPr/>
                    <a:lstStyle/>
                    <a:p>
                      <a:r>
                        <a:rPr lang="en-GB" dirty="0" smtClean="0"/>
                        <a:t>Matching and Performance shares value 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165 * 20 shares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3,300</a:t>
                      </a:r>
                      <a:endParaRPr lang="sv-SE" b="1" dirty="0"/>
                    </a:p>
                  </a:txBody>
                  <a:tcPr/>
                </a:tc>
              </a:tr>
              <a:tr h="7626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Income tax on Matching and Performance shares </a:t>
                      </a:r>
                      <a:r>
                        <a:rPr lang="sv-SE" dirty="0" smtClean="0"/>
                        <a:t>3,300 * 40 </a:t>
                      </a:r>
                      <a:r>
                        <a:rPr lang="sv-SE" dirty="0" err="1" smtClean="0"/>
                        <a:t>percent</a:t>
                      </a:r>
                      <a:r>
                        <a:rPr lang="sv-SE" dirty="0" smtClean="0"/>
                        <a:t> tax</a:t>
                      </a:r>
                    </a:p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–1,320</a:t>
                      </a:r>
                      <a:endParaRPr lang="sv-SE" dirty="0"/>
                    </a:p>
                  </a:txBody>
                  <a:tcPr/>
                </a:tc>
              </a:tr>
              <a:tr h="402614">
                <a:tc>
                  <a:txBody>
                    <a:bodyPr/>
                    <a:lstStyle/>
                    <a:p>
                      <a:r>
                        <a:rPr lang="sv-SE" b="1" dirty="0" smtClean="0"/>
                        <a:t>Total </a:t>
                      </a:r>
                      <a:r>
                        <a:rPr lang="sv-SE" b="1" dirty="0" err="1" smtClean="0"/>
                        <a:t>value</a:t>
                      </a:r>
                      <a:r>
                        <a:rPr lang="sv-SE" b="1" dirty="0" smtClean="0"/>
                        <a:t> SEK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5,280*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1115616" y="5949280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* Dividends received and possible capital gains tax when selling shares are not included.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480131"/>
          </a:xfrm>
        </p:spPr>
        <p:txBody>
          <a:bodyPr/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tale</a:t>
            </a:r>
            <a:r>
              <a:rPr lang="sv-SE" sz="2800" dirty="0" smtClean="0"/>
              <a:t> of </a:t>
            </a:r>
            <a:r>
              <a:rPr lang="sv-SE" sz="2800" dirty="0" err="1" smtClean="0"/>
              <a:t>Cautious</a:t>
            </a:r>
            <a:r>
              <a:rPr lang="sv-SE" sz="2800" dirty="0" smtClean="0"/>
              <a:t> Mr. E – </a:t>
            </a:r>
            <a:r>
              <a:rPr lang="sv-SE" sz="2800" dirty="0" err="1" smtClean="0"/>
              <a:t>Take-home</a:t>
            </a:r>
            <a:r>
              <a:rPr lang="sv-SE" sz="2800" dirty="0" smtClean="0"/>
              <a:t> </a:t>
            </a:r>
            <a:r>
              <a:rPr lang="sv-SE" sz="2800" dirty="0" err="1" smtClean="0"/>
              <a:t>pay</a:t>
            </a:r>
            <a:endParaRPr lang="sv-SE" sz="2800" dirty="0"/>
          </a:p>
        </p:txBody>
      </p:sp>
      <p:sp>
        <p:nvSpPr>
          <p:cNvPr id="4" name="textruta 3"/>
          <p:cNvSpPr txBox="1"/>
          <p:nvPr/>
        </p:nvSpPr>
        <p:spPr>
          <a:xfrm>
            <a:off x="1043608" y="1556792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He</a:t>
            </a:r>
            <a:r>
              <a:rPr lang="sv-SE" sz="2400" dirty="0" smtClean="0"/>
              <a:t> </a:t>
            </a:r>
            <a:r>
              <a:rPr lang="sv-SE" sz="2400" dirty="0" err="1" smtClean="0"/>
              <a:t>invests</a:t>
            </a:r>
            <a:r>
              <a:rPr lang="sv-SE" sz="2400" dirty="0" smtClean="0"/>
              <a:t> the minimum </a:t>
            </a:r>
            <a:r>
              <a:rPr lang="sv-SE" sz="2400" dirty="0" err="1" smtClean="0"/>
              <a:t>amount</a:t>
            </a:r>
            <a:r>
              <a:rPr lang="sv-SE" sz="2400" dirty="0" smtClean="0"/>
              <a:t> of 1% per </a:t>
            </a:r>
            <a:r>
              <a:rPr lang="sv-SE" sz="2400" dirty="0" err="1" smtClean="0"/>
              <a:t>month</a:t>
            </a:r>
            <a:r>
              <a:rPr lang="sv-SE" sz="2400" dirty="0" smtClean="0"/>
              <a:t> </a:t>
            </a:r>
            <a:endParaRPr lang="sv-SE" sz="2400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187624" y="2204864"/>
          <a:ext cx="7416824" cy="34989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8299"/>
                <a:gridCol w="2068525"/>
              </a:tblGrid>
              <a:tr h="485323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SEK</a:t>
                      </a:r>
                      <a:endParaRPr lang="sv-SE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82389">
                <a:tc>
                  <a:txBody>
                    <a:bodyPr/>
                    <a:lstStyle/>
                    <a:p>
                      <a:r>
                        <a:rPr lang="sv-SE" dirty="0" smtClean="0"/>
                        <a:t>Gross </a:t>
                      </a:r>
                      <a:r>
                        <a:rPr lang="sv-SE" dirty="0" err="1" smtClean="0"/>
                        <a:t>base</a:t>
                      </a:r>
                      <a:r>
                        <a:rPr lang="sv-SE" dirty="0" smtClean="0"/>
                        <a:t> </a:t>
                      </a:r>
                      <a:r>
                        <a:rPr lang="sv-SE" dirty="0" err="1" smtClean="0"/>
                        <a:t>salary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50,000</a:t>
                      </a:r>
                      <a:endParaRPr lang="sv-SE" dirty="0"/>
                    </a:p>
                  </a:txBody>
                  <a:tcPr/>
                </a:tc>
              </a:tr>
              <a:tr h="748786">
                <a:tc>
                  <a:txBody>
                    <a:bodyPr/>
                    <a:lstStyle/>
                    <a:p>
                      <a:r>
                        <a:rPr lang="sv-SE" dirty="0" err="1" smtClean="0"/>
                        <a:t>Income</a:t>
                      </a:r>
                      <a:r>
                        <a:rPr lang="sv-SE" dirty="0" smtClean="0"/>
                        <a:t> tax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– 20,000</a:t>
                      </a:r>
                      <a:endParaRPr lang="sv-SE" dirty="0"/>
                    </a:p>
                  </a:txBody>
                  <a:tcPr/>
                </a:tc>
              </a:tr>
              <a:tr h="631774">
                <a:tc>
                  <a:txBody>
                    <a:bodyPr/>
                    <a:lstStyle/>
                    <a:p>
                      <a:r>
                        <a:rPr lang="sv-SE" b="1" dirty="0" smtClean="0"/>
                        <a:t>Net </a:t>
                      </a:r>
                      <a:r>
                        <a:rPr lang="sv-SE" b="1" dirty="0" err="1" smtClean="0"/>
                        <a:t>salary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30,000</a:t>
                      </a:r>
                      <a:endParaRPr lang="sv-SE" b="1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sv-SE" dirty="0" smtClean="0"/>
                        <a:t>Investment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– 500</a:t>
                      </a:r>
                      <a:endParaRPr lang="sv-SE" dirty="0"/>
                    </a:p>
                  </a:txBody>
                  <a:tcPr/>
                </a:tc>
              </a:tr>
              <a:tr h="402614">
                <a:tc>
                  <a:txBody>
                    <a:bodyPr/>
                    <a:lstStyle/>
                    <a:p>
                      <a:r>
                        <a:rPr lang="sv-SE" b="1" dirty="0" smtClean="0"/>
                        <a:t>On the </a:t>
                      </a:r>
                      <a:r>
                        <a:rPr lang="sv-SE" b="1" dirty="0" err="1" smtClean="0"/>
                        <a:t>paycheck</a:t>
                      </a:r>
                      <a:r>
                        <a:rPr lang="sv-SE" b="1" dirty="0" smtClean="0"/>
                        <a:t> (</a:t>
                      </a: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during the Savings years)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29,500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480131"/>
          </a:xfrm>
        </p:spPr>
        <p:txBody>
          <a:bodyPr/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tale</a:t>
            </a:r>
            <a:r>
              <a:rPr lang="sv-SE" sz="2800" dirty="0" smtClean="0"/>
              <a:t> of </a:t>
            </a:r>
            <a:r>
              <a:rPr lang="sv-SE" sz="2800" dirty="0" err="1" smtClean="0"/>
              <a:t>Cautious</a:t>
            </a:r>
            <a:r>
              <a:rPr lang="sv-SE" sz="2800" dirty="0" smtClean="0"/>
              <a:t> Mr. E – </a:t>
            </a:r>
            <a:r>
              <a:rPr lang="sv-SE" sz="2800" dirty="0" err="1" smtClean="0"/>
              <a:t>Additonal</a:t>
            </a:r>
            <a:r>
              <a:rPr lang="sv-SE" sz="2800" dirty="0" smtClean="0"/>
              <a:t> </a:t>
            </a:r>
            <a:r>
              <a:rPr lang="sv-SE" sz="2800" dirty="0" err="1" smtClean="0"/>
              <a:t>shares</a:t>
            </a:r>
            <a:r>
              <a:rPr lang="sv-SE" sz="2800" dirty="0" smtClean="0"/>
              <a:t> </a:t>
            </a:r>
            <a:endParaRPr lang="sv-SE" sz="2800" dirty="0"/>
          </a:p>
        </p:txBody>
      </p:sp>
      <p:sp>
        <p:nvSpPr>
          <p:cNvPr id="6" name="textruta 5"/>
          <p:cNvSpPr txBox="1"/>
          <p:nvPr/>
        </p:nvSpPr>
        <p:spPr>
          <a:xfrm>
            <a:off x="1115616" y="1652607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March 2014, Mr. E bought shares for SEK 500 which gave him 4 Saving shares at his saving account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1043608" y="4797152"/>
            <a:ext cx="619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In March 2017 Mr. E receive 1 Matching share </a:t>
            </a:r>
          </a:p>
          <a:p>
            <a:r>
              <a:rPr lang="en-GB" sz="2400" dirty="0" smtClean="0"/>
              <a:t>His BU reached the target and he also receives 3 Performance shares </a:t>
            </a:r>
          </a:p>
        </p:txBody>
      </p:sp>
      <p:pic>
        <p:nvPicPr>
          <p:cNvPr id="9" name="Platshållare för innehåll 8" descr="SEOP3_shares_2_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3671" y="2780928"/>
            <a:ext cx="7718809" cy="1979295"/>
          </a:xfrm>
        </p:spPr>
      </p:pic>
      <p:sp>
        <p:nvSpPr>
          <p:cNvPr id="8" name="TextBox 8"/>
          <p:cNvSpPr txBox="1"/>
          <p:nvPr/>
        </p:nvSpPr>
        <p:spPr>
          <a:xfrm>
            <a:off x="7020272" y="1785590"/>
            <a:ext cx="1512168" cy="923330"/>
          </a:xfrm>
          <a:prstGeom prst="rect">
            <a:avLst/>
          </a:prstGeom>
          <a:solidFill>
            <a:srgbClr val="FF9933"/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Share price March 2014</a:t>
            </a:r>
          </a:p>
          <a:p>
            <a:r>
              <a:rPr lang="en-GB" dirty="0" smtClean="0"/>
              <a:t>SEK 125</a:t>
            </a:r>
            <a:endParaRPr lang="sv-SE" dirty="0"/>
          </a:p>
        </p:txBody>
      </p:sp>
      <p:sp>
        <p:nvSpPr>
          <p:cNvPr id="11" name="TextBox 9"/>
          <p:cNvSpPr txBox="1"/>
          <p:nvPr/>
        </p:nvSpPr>
        <p:spPr>
          <a:xfrm>
            <a:off x="7020272" y="4881934"/>
            <a:ext cx="1512168" cy="923330"/>
          </a:xfrm>
          <a:prstGeom prst="rect">
            <a:avLst/>
          </a:prstGeom>
          <a:solidFill>
            <a:srgbClr val="FF9933"/>
          </a:solidFill>
          <a:ln w="3175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Share price March 2017</a:t>
            </a:r>
          </a:p>
          <a:p>
            <a:r>
              <a:rPr lang="en-GB" dirty="0" smtClean="0"/>
              <a:t>SEK 90</a:t>
            </a:r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8069262" cy="859879"/>
          </a:xfrm>
        </p:spPr>
        <p:txBody>
          <a:bodyPr/>
          <a:lstStyle/>
          <a:p>
            <a:r>
              <a:rPr lang="sv-SE" sz="2800" dirty="0" smtClean="0"/>
              <a:t>The </a:t>
            </a:r>
            <a:r>
              <a:rPr lang="sv-SE" sz="2800" dirty="0" err="1" smtClean="0"/>
              <a:t>tale</a:t>
            </a:r>
            <a:r>
              <a:rPr lang="sv-SE" sz="2800" dirty="0" smtClean="0"/>
              <a:t> of </a:t>
            </a:r>
            <a:r>
              <a:rPr lang="sv-SE" sz="2800" dirty="0" err="1" smtClean="0"/>
              <a:t>Cautious</a:t>
            </a:r>
            <a:r>
              <a:rPr lang="sv-SE" sz="2800" dirty="0" smtClean="0"/>
              <a:t> Mr. E – </a:t>
            </a:r>
            <a:r>
              <a:rPr lang="sv-SE" sz="2800" dirty="0" err="1" smtClean="0"/>
              <a:t>Return</a:t>
            </a:r>
            <a:r>
              <a:rPr lang="sv-SE" sz="2800" dirty="0" smtClean="0"/>
              <a:t> on Investment </a:t>
            </a:r>
            <a:endParaRPr lang="sv-SE" sz="2800" dirty="0"/>
          </a:p>
        </p:txBody>
      </p:sp>
      <p:graphicFrame>
        <p:nvGraphicFramePr>
          <p:cNvPr id="4" name="Tabell 3"/>
          <p:cNvGraphicFramePr>
            <a:graphicFrameLocks noGrp="1"/>
          </p:cNvGraphicFramePr>
          <p:nvPr/>
        </p:nvGraphicFramePr>
        <p:xfrm>
          <a:off x="1187624" y="1988841"/>
          <a:ext cx="7416824" cy="37444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48299"/>
                <a:gridCol w="2068525"/>
              </a:tblGrid>
              <a:tr h="485322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SEK</a:t>
                      </a:r>
                      <a:endParaRPr lang="sv-SE" dirty="0"/>
                    </a:p>
                  </a:txBody>
                  <a:tcPr>
                    <a:solidFill>
                      <a:schemeClr val="tx1">
                        <a:lumMod val="25000"/>
                        <a:lumOff val="75000"/>
                      </a:schemeClr>
                    </a:solidFill>
                  </a:tcPr>
                </a:tc>
              </a:tr>
              <a:tr h="582389">
                <a:tc>
                  <a:txBody>
                    <a:bodyPr/>
                    <a:lstStyle/>
                    <a:p>
                      <a:r>
                        <a:rPr lang="sv-SE" dirty="0" smtClean="0"/>
                        <a:t>Investment </a:t>
                      </a:r>
                      <a:r>
                        <a:rPr lang="sv-SE" dirty="0" err="1" smtClean="0"/>
                        <a:t>March</a:t>
                      </a:r>
                      <a:r>
                        <a:rPr lang="sv-SE" dirty="0" smtClean="0"/>
                        <a:t> 2014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500</a:t>
                      </a:r>
                      <a:endParaRPr lang="sv-SE" dirty="0"/>
                    </a:p>
                  </a:txBody>
                  <a:tcPr/>
                </a:tc>
              </a:tr>
              <a:tr h="748786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Increased value of Saving shares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(90–125) * 4 shares 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– 140</a:t>
                      </a:r>
                      <a:endParaRPr lang="sv-SE" dirty="0"/>
                    </a:p>
                  </a:txBody>
                  <a:tcPr/>
                </a:tc>
              </a:tr>
              <a:tr h="762652">
                <a:tc>
                  <a:txBody>
                    <a:bodyPr/>
                    <a:lstStyle/>
                    <a:p>
                      <a:r>
                        <a:rPr lang="en-GB" dirty="0" smtClean="0"/>
                        <a:t>Matching and Performance shares value 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90 * 4 shares</a:t>
                      </a:r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360</a:t>
                      </a:r>
                      <a:endParaRPr lang="sv-SE" b="1" dirty="0"/>
                    </a:p>
                  </a:txBody>
                  <a:tcPr/>
                </a:tc>
              </a:tr>
              <a:tr h="762652">
                <a:tc>
                  <a:txBody>
                    <a:bodyPr/>
                    <a:lstStyle/>
                    <a:p>
                      <a:r>
                        <a:rPr lang="en-GB" dirty="0" smtClean="0"/>
                        <a:t>Income tax on Matching and Performance shares</a:t>
                      </a:r>
                    </a:p>
                    <a:p>
                      <a:r>
                        <a:rPr lang="en-GB" dirty="0" smtClean="0"/>
                        <a:t>360 * 40 percent tax 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–144</a:t>
                      </a:r>
                      <a:endParaRPr lang="sv-SE" dirty="0"/>
                    </a:p>
                  </a:txBody>
                  <a:tcPr/>
                </a:tc>
              </a:tr>
              <a:tr h="402614">
                <a:tc>
                  <a:txBody>
                    <a:bodyPr/>
                    <a:lstStyle/>
                    <a:p>
                      <a:r>
                        <a:rPr lang="sv-SE" b="1" dirty="0" smtClean="0"/>
                        <a:t>Total </a:t>
                      </a:r>
                      <a:r>
                        <a:rPr lang="sv-SE" b="1" dirty="0" err="1" smtClean="0"/>
                        <a:t>value</a:t>
                      </a:r>
                      <a:r>
                        <a:rPr lang="sv-SE" b="1" dirty="0" smtClean="0"/>
                        <a:t> SEK</a:t>
                      </a:r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b="1" dirty="0" smtClean="0"/>
                        <a:t>576*</a:t>
                      </a:r>
                      <a:endParaRPr lang="sv-S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ktangel 4"/>
          <p:cNvSpPr/>
          <p:nvPr/>
        </p:nvSpPr>
        <p:spPr>
          <a:xfrm>
            <a:off x="1115616" y="5877272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* Dividends received and possible capital gains tax when selling shares are not included.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4738" y="696913"/>
            <a:ext cx="7713662" cy="535531"/>
          </a:xfrm>
        </p:spPr>
        <p:txBody>
          <a:bodyPr/>
          <a:lstStyle/>
          <a:p>
            <a:r>
              <a:rPr lang="sv-SE" dirty="0" err="1" smtClean="0"/>
              <a:t>About</a:t>
            </a:r>
            <a:r>
              <a:rPr lang="sv-SE" dirty="0" smtClean="0"/>
              <a:t> </a:t>
            </a:r>
            <a:r>
              <a:rPr lang="sv-SE" dirty="0" err="1" smtClean="0"/>
              <a:t>being</a:t>
            </a:r>
            <a:r>
              <a:rPr lang="sv-SE" dirty="0" smtClean="0"/>
              <a:t> a </a:t>
            </a:r>
            <a:r>
              <a:rPr lang="sv-SE" dirty="0" err="1" smtClean="0"/>
              <a:t>shareholder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own the shares you buy under Seop </a:t>
            </a:r>
          </a:p>
          <a:p>
            <a:r>
              <a:rPr lang="en-US" dirty="0" smtClean="0"/>
              <a:t>You can sell some or all of your shares at any time</a:t>
            </a:r>
          </a:p>
          <a:p>
            <a:r>
              <a:rPr lang="en-US" dirty="0" smtClean="0"/>
              <a:t>If you sell your shares before 3 years, Skanska will not give you additional shares for the shares you have sold</a:t>
            </a:r>
          </a:p>
          <a:p>
            <a:r>
              <a:rPr lang="en-GB" dirty="0" smtClean="0"/>
              <a:t>You may receive Dividends – a portion of the company’s earnings that can be distributed to the shareholders once a year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You follow your investment on the bank’s website. </a:t>
            </a:r>
            <a:r>
              <a:rPr lang="en-US" dirty="0" smtClean="0">
                <a:hlinkClick r:id="rId2"/>
              </a:rPr>
              <a:t>www.benefitaccess.com</a:t>
            </a:r>
            <a:r>
              <a:rPr lang="en-US" dirty="0" smtClean="0"/>
              <a:t> </a:t>
            </a:r>
            <a:endParaRPr lang="sv-S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y mall blå bakgrund till CJH 071105">
  <a:themeElements>
    <a:clrScheme name="Ny mall blå bakgrund till CJH 071105 1">
      <a:dk1>
        <a:srgbClr val="002551"/>
      </a:dk1>
      <a:lt1>
        <a:srgbClr val="FFFFFF"/>
      </a:lt1>
      <a:dk2>
        <a:srgbClr val="002551"/>
      </a:dk2>
      <a:lt2>
        <a:srgbClr val="B0B0B0"/>
      </a:lt2>
      <a:accent1>
        <a:srgbClr val="4BA227"/>
      </a:accent1>
      <a:accent2>
        <a:srgbClr val="002551"/>
      </a:accent2>
      <a:accent3>
        <a:srgbClr val="FFFFFF"/>
      </a:accent3>
      <a:accent4>
        <a:srgbClr val="001E44"/>
      </a:accent4>
      <a:accent5>
        <a:srgbClr val="B1CEAC"/>
      </a:accent5>
      <a:accent6>
        <a:srgbClr val="002049"/>
      </a:accent6>
      <a:hlink>
        <a:srgbClr val="E87603"/>
      </a:hlink>
      <a:folHlink>
        <a:srgbClr val="C5BAA9"/>
      </a:folHlink>
    </a:clrScheme>
    <a:fontScheme name="Ny mall blå bakgrund till CJH 0711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y mall blå bakgrund till CJH 071105 1">
        <a:dk1>
          <a:srgbClr val="002551"/>
        </a:dk1>
        <a:lt1>
          <a:srgbClr val="FFFFFF"/>
        </a:lt1>
        <a:dk2>
          <a:srgbClr val="002551"/>
        </a:dk2>
        <a:lt2>
          <a:srgbClr val="B0B0B0"/>
        </a:lt2>
        <a:accent1>
          <a:srgbClr val="4BA227"/>
        </a:accent1>
        <a:accent2>
          <a:srgbClr val="002551"/>
        </a:accent2>
        <a:accent3>
          <a:srgbClr val="FFFFFF"/>
        </a:accent3>
        <a:accent4>
          <a:srgbClr val="001E44"/>
        </a:accent4>
        <a:accent5>
          <a:srgbClr val="B1CEAC"/>
        </a:accent5>
        <a:accent6>
          <a:srgbClr val="002049"/>
        </a:accent6>
        <a:hlink>
          <a:srgbClr val="E87603"/>
        </a:hlink>
        <a:folHlink>
          <a:srgbClr val="C5BA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Skanska white green</Template>
  <TotalTime>169</TotalTime>
  <Words>486</Words>
  <Application>Microsoft Office PowerPoint</Application>
  <PresentationFormat>On-screen Show (4:3)</PresentationFormat>
  <Paragraphs>84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Ny mall blå bakgrund till CJH 071105</vt:lpstr>
      <vt:lpstr>Seop 3</vt:lpstr>
      <vt:lpstr>Endorsers from Skanska’s global Management Meeting 2013</vt:lpstr>
      <vt:lpstr>The tale of Daring Mrs. S – Take-home pay</vt:lpstr>
      <vt:lpstr>The tale of Daring Mrs. S – Additonal shares </vt:lpstr>
      <vt:lpstr>The tale of Daring Mrs. S – Return on Investment </vt:lpstr>
      <vt:lpstr>The tale of Cautious Mr. E – Take-home pay</vt:lpstr>
      <vt:lpstr>The tale of Cautious Mr. E – Additonal shares </vt:lpstr>
      <vt:lpstr>The tale of Cautious Mr. E – Return on Investment </vt:lpstr>
      <vt:lpstr>About being a shareholder </vt:lpstr>
      <vt:lpstr>Keep in mind </vt:lpstr>
    </vt:vector>
  </TitlesOfParts>
  <Company>Skanska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Seop 3</dc:title>
  <dc:creator>LindbladE</dc:creator>
  <cp:lastModifiedBy>Nilsson, Cecilia (Malmö)</cp:lastModifiedBy>
  <cp:revision>9</cp:revision>
  <dcterms:created xsi:type="dcterms:W3CDTF">2013-10-22T13:20:09Z</dcterms:created>
  <dcterms:modified xsi:type="dcterms:W3CDTF">2016-04-19T07:31:21Z</dcterms:modified>
</cp:coreProperties>
</file>