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5438" r:id="rId6"/>
    <p:sldId id="5435" r:id="rId7"/>
  </p:sldIdLst>
  <p:sldSz cx="12192000" cy="6858000"/>
  <p:notesSz cx="6791325" cy="9869488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77" autoAdjust="0"/>
  </p:normalViewPr>
  <p:slideViewPr>
    <p:cSldViewPr snapToGrid="0">
      <p:cViewPr varScale="1">
        <p:scale>
          <a:sx n="80" d="100"/>
          <a:sy n="80" d="100"/>
        </p:scale>
        <p:origin x="132" y="942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15212CE5-6F6A-43D6-A2F8-7A2A969C5E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C7DCDF6-9284-440B-A8B9-5133F428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1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5EA667C-9B72-4F5A-8D65-402FE285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bg1"/>
                </a:solidFill>
              </a:rPr>
              <a:t>Climate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savings</a:t>
            </a:r>
            <a:r>
              <a:rPr lang="sv-SE" dirty="0">
                <a:solidFill>
                  <a:schemeClr val="bg1"/>
                </a:solidFill>
              </a:rPr>
              <a:t> at NVM</a:t>
            </a:r>
          </a:p>
        </p:txBody>
      </p:sp>
      <p:sp>
        <p:nvSpPr>
          <p:cNvPr id="8" name="Platshållare för innehåll 1">
            <a:extLst>
              <a:ext uri="{FF2B5EF4-FFF2-40B4-BE49-F238E27FC236}">
                <a16:creationId xmlns:a16="http://schemas.microsoft.com/office/drawing/2014/main" id="{45BC9D8F-14D7-4CF1-AC69-D1FC87F92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2984" y="1423033"/>
            <a:ext cx="10344150" cy="2767755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At Skanska, </a:t>
            </a:r>
            <a:r>
              <a:rPr lang="sv-SE" dirty="0" err="1">
                <a:solidFill>
                  <a:schemeClr val="bg1"/>
                </a:solidFill>
              </a:rPr>
              <a:t>we</a:t>
            </a:r>
            <a:r>
              <a:rPr lang="sv-SE" dirty="0">
                <a:solidFill>
                  <a:schemeClr val="bg1"/>
                </a:solidFill>
              </a:rPr>
              <a:t> log </a:t>
            </a:r>
            <a:r>
              <a:rPr lang="sv-SE" dirty="0" err="1">
                <a:solidFill>
                  <a:schemeClr val="bg1"/>
                </a:solidFill>
              </a:rPr>
              <a:t>our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climate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savings</a:t>
            </a:r>
            <a:r>
              <a:rPr lang="sv-SE" dirty="0">
                <a:solidFill>
                  <a:schemeClr val="bg1"/>
                </a:solidFill>
              </a:rPr>
              <a:t> in an </a:t>
            </a:r>
            <a:r>
              <a:rPr lang="sv-SE" dirty="0" err="1">
                <a:solidFill>
                  <a:schemeClr val="bg1"/>
                </a:solidFill>
              </a:rPr>
              <a:t>initiative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called</a:t>
            </a:r>
            <a:r>
              <a:rPr lang="sv-SE" dirty="0">
                <a:solidFill>
                  <a:schemeClr val="bg1"/>
                </a:solidFill>
              </a:rPr>
              <a:t> the ”</a:t>
            </a:r>
            <a:r>
              <a:rPr lang="sv-SE" dirty="0" err="1">
                <a:solidFill>
                  <a:schemeClr val="bg1"/>
                </a:solidFill>
              </a:rPr>
              <a:t>climate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hunt</a:t>
            </a:r>
            <a:r>
              <a:rPr lang="sv-SE" dirty="0">
                <a:solidFill>
                  <a:schemeClr val="bg1"/>
                </a:solidFill>
              </a:rPr>
              <a:t>”. </a:t>
            </a:r>
            <a:r>
              <a:rPr lang="sv-SE" dirty="0" err="1">
                <a:solidFill>
                  <a:schemeClr val="bg1"/>
                </a:solidFill>
              </a:rPr>
              <a:t>This</a:t>
            </a:r>
            <a:r>
              <a:rPr lang="sv-SE" dirty="0">
                <a:solidFill>
                  <a:schemeClr val="bg1"/>
                </a:solidFill>
              </a:rPr>
              <a:t> is to </a:t>
            </a:r>
            <a:r>
              <a:rPr lang="sv-SE" dirty="0" err="1">
                <a:solidFill>
                  <a:schemeClr val="bg1"/>
                </a:solidFill>
              </a:rPr>
              <a:t>compete</a:t>
            </a:r>
            <a:r>
              <a:rPr lang="sv-SE" dirty="0">
                <a:solidFill>
                  <a:schemeClr val="bg1"/>
                </a:solidFill>
              </a:rPr>
              <a:t> in the regions and </a:t>
            </a:r>
            <a:r>
              <a:rPr lang="sv-SE" dirty="0" err="1">
                <a:solidFill>
                  <a:schemeClr val="bg1"/>
                </a:solidFill>
              </a:rPr>
              <a:t>branches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of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activity</a:t>
            </a:r>
            <a:r>
              <a:rPr lang="sv-SE" dirty="0">
                <a:solidFill>
                  <a:schemeClr val="bg1"/>
                </a:solidFill>
              </a:rPr>
              <a:t> and to be </a:t>
            </a:r>
            <a:r>
              <a:rPr lang="sv-SE" dirty="0" err="1">
                <a:solidFill>
                  <a:schemeClr val="bg1"/>
                </a:solidFill>
              </a:rPr>
              <a:t>able</a:t>
            </a:r>
            <a:r>
              <a:rPr lang="sv-SE" dirty="0">
                <a:solidFill>
                  <a:schemeClr val="bg1"/>
                </a:solidFill>
              </a:rPr>
              <a:t> to </a:t>
            </a:r>
            <a:r>
              <a:rPr lang="sv-SE" dirty="0" err="1">
                <a:solidFill>
                  <a:schemeClr val="bg1"/>
                </a:solidFill>
              </a:rPr>
              <a:t>learn</a:t>
            </a:r>
            <a:r>
              <a:rPr lang="sv-SE" dirty="0">
                <a:solidFill>
                  <a:schemeClr val="bg1"/>
                </a:solidFill>
              </a:rPr>
              <a:t> from </a:t>
            </a:r>
            <a:r>
              <a:rPr lang="sv-SE" dirty="0" err="1">
                <a:solidFill>
                  <a:schemeClr val="bg1"/>
                </a:solidFill>
              </a:rPr>
              <a:t>each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other</a:t>
            </a:r>
            <a:r>
              <a:rPr lang="sv-SE" dirty="0">
                <a:solidFill>
                  <a:schemeClr val="bg1"/>
                </a:solidFill>
              </a:rPr>
              <a:t>. 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Below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is a list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of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the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measures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registered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with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us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help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us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fill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in! </a:t>
            </a:r>
          </a:p>
          <a:p>
            <a:pPr marL="0" indent="0">
              <a:buNone/>
            </a:pP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12EB30FF-3126-47AD-BDB5-0A4FC6764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01233"/>
              </p:ext>
            </p:extLst>
          </p:nvPr>
        </p:nvGraphicFramePr>
        <p:xfrm>
          <a:off x="242762" y="3371316"/>
          <a:ext cx="11754009" cy="302342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27611">
                  <a:extLst>
                    <a:ext uri="{9D8B030D-6E8A-4147-A177-3AD203B41FA5}">
                      <a16:colId xmlns:a16="http://schemas.microsoft.com/office/drawing/2014/main" val="2207967581"/>
                    </a:ext>
                  </a:extLst>
                </a:gridCol>
                <a:gridCol w="5818173">
                  <a:extLst>
                    <a:ext uri="{9D8B030D-6E8A-4147-A177-3AD203B41FA5}">
                      <a16:colId xmlns:a16="http://schemas.microsoft.com/office/drawing/2014/main" val="3667623070"/>
                    </a:ext>
                  </a:extLst>
                </a:gridCol>
                <a:gridCol w="1294726">
                  <a:extLst>
                    <a:ext uri="{9D8B030D-6E8A-4147-A177-3AD203B41FA5}">
                      <a16:colId xmlns:a16="http://schemas.microsoft.com/office/drawing/2014/main" val="3863239316"/>
                    </a:ext>
                  </a:extLst>
                </a:gridCol>
                <a:gridCol w="2213499">
                  <a:extLst>
                    <a:ext uri="{9D8B030D-6E8A-4147-A177-3AD203B41FA5}">
                      <a16:colId xmlns:a16="http://schemas.microsoft.com/office/drawing/2014/main" val="718708418"/>
                    </a:ext>
                  </a:extLst>
                </a:gridCol>
              </a:tblGrid>
              <a:tr h="347099">
                <a:tc>
                  <a:txBody>
                    <a:bodyPr/>
                    <a:lstStyle/>
                    <a:p>
                      <a:r>
                        <a:rPr lang="sv-SE" dirty="0" err="1"/>
                        <a:t>Category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Saved</a:t>
                      </a:r>
                      <a:r>
                        <a:rPr lang="sv-SE" dirty="0"/>
                        <a:t> tons CO2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8982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 err="1"/>
                        <a:t>Work</a:t>
                      </a:r>
                      <a:r>
                        <a:rPr lang="sv-SE" sz="1000" dirty="0"/>
                        <a:t> </a:t>
                      </a:r>
                      <a:r>
                        <a:rPr lang="sv-SE" sz="1000" dirty="0" err="1"/>
                        <a:t>machines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Redesign of logistics using existing tower cranes instead of running mobile crane (2 years)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9397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/>
                        <a:t>Work</a:t>
                      </a:r>
                      <a:r>
                        <a:rPr lang="sv-SE" sz="1000" dirty="0"/>
                        <a:t> </a:t>
                      </a:r>
                      <a:r>
                        <a:rPr lang="sv-SE" sz="1000" dirty="0" err="1"/>
                        <a:t>machines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district heating throughout the house instead of direct heaters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2598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 err="1"/>
                        <a:t>Work</a:t>
                      </a:r>
                      <a:r>
                        <a:rPr lang="sv-SE" sz="1000" dirty="0"/>
                        <a:t> </a:t>
                      </a:r>
                      <a:r>
                        <a:rPr lang="sv-SE" sz="1000" dirty="0" err="1"/>
                        <a:t>machines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Unloading with an electric truck instead of a wheel loader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63587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/>
                        <a:t>Work</a:t>
                      </a:r>
                      <a:r>
                        <a:rPr lang="sv-SE" sz="1000" dirty="0"/>
                        <a:t> </a:t>
                      </a:r>
                      <a:r>
                        <a:rPr lang="sv-SE" sz="1000" dirty="0" err="1"/>
                        <a:t>machines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Avoid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passenger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transport to alternative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storage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space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elsewhere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unloading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deliveries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2970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 err="1"/>
                        <a:t>Floor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Pulp floor is replaced with ground concrete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031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 err="1"/>
                        <a:t>Interior</a:t>
                      </a:r>
                      <a:r>
                        <a:rPr lang="sv-SE" sz="1000" dirty="0"/>
                        <a:t> </a:t>
                      </a:r>
                      <a:r>
                        <a:rPr lang="sv-SE" sz="1000" dirty="0" err="1"/>
                        <a:t>walls</a:t>
                      </a:r>
                      <a:r>
                        <a:rPr lang="sv-SE" sz="1000" dirty="0"/>
                        <a:t> and </a:t>
                      </a:r>
                      <a:r>
                        <a:rPr lang="sv-SE" sz="1000" dirty="0" err="1"/>
                        <a:t>stairs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modular walls instead of temporary walls in wood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720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/>
                        <a:t>Transports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Instead of interim storage of facades in depots, "just in time" deliveries come to the workplace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9,4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3959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Transports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 golf cart is used as a means of transport for personnel and equipment, instead of a petrol / diesel car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4916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Transports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deliveries to the site instead of planned transports to another storage area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20436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solidFill>
                            <a:schemeClr val="bg1"/>
                          </a:solidFill>
                        </a:rPr>
                        <a:t>77,14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4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1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en-US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Have a really good and green week!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30F3D7-D7BD-4CC8-8862-C3B18AEA406D}"/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235</Words>
  <Application>Microsoft Office PowerPoint</Application>
  <PresentationFormat>Bredbild</PresentationFormat>
  <Paragraphs>46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Roboto</vt:lpstr>
      <vt:lpstr>Skanska Sans Pro</vt:lpstr>
      <vt:lpstr>Skanska_16x9_se</vt:lpstr>
      <vt:lpstr>2_Skanska_16x9_se</vt:lpstr>
      <vt:lpstr>Climate savings at NVM</vt:lpstr>
      <vt:lpstr>Have a really good and green week!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134</cp:revision>
  <dcterms:created xsi:type="dcterms:W3CDTF">2020-09-15T15:41:49Z</dcterms:created>
  <dcterms:modified xsi:type="dcterms:W3CDTF">2021-09-30T11:00:55Z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