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5438" r:id="rId6"/>
    <p:sldId id="5435" r:id="rId7"/>
  </p:sldIdLst>
  <p:sldSz cx="12192000" cy="6858000"/>
  <p:notesSz cx="6791325" cy="9869488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10" autoAdjust="0"/>
  </p:normalViewPr>
  <p:slideViewPr>
    <p:cSldViewPr snapToGrid="0">
      <p:cViewPr varScale="1">
        <p:scale>
          <a:sx n="68" d="100"/>
          <a:sy n="68" d="100"/>
        </p:scale>
        <p:origin x="570" y="66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15212CE5-6F6A-43D6-A2F8-7A2A969C5E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7DCDF6-9284-440B-A8B9-5133F428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5EA667C-9B72-4F5A-8D65-402FE285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bg1"/>
                </a:solidFill>
              </a:rPr>
              <a:t>O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szczędność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klimatu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na</a:t>
            </a:r>
            <a:r>
              <a:rPr lang="sv-SE" b="0" i="0" dirty="0">
                <a:solidFill>
                  <a:schemeClr val="bg1"/>
                </a:solidFill>
                <a:effectLst/>
              </a:rPr>
              <a:t> NVM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1">
            <a:extLst>
              <a:ext uri="{FF2B5EF4-FFF2-40B4-BE49-F238E27FC236}">
                <a16:creationId xmlns:a16="http://schemas.microsoft.com/office/drawing/2014/main" id="{45BC9D8F-14D7-4CF1-AC69-D1FC87F92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984" y="1329683"/>
            <a:ext cx="10344150" cy="2767755"/>
          </a:xfrm>
        </p:spPr>
        <p:txBody>
          <a:bodyPr/>
          <a:lstStyle/>
          <a:p>
            <a:pPr marL="0" indent="0">
              <a:buNone/>
            </a:pPr>
            <a:r>
              <a:rPr lang="pl-PL" b="0" i="0" dirty="0">
                <a:solidFill>
                  <a:schemeClr val="bg1"/>
                </a:solidFill>
                <a:effectLst/>
                <a:latin typeface="+mj-lt"/>
              </a:rPr>
              <a:t>W Skanska rejestrujemy nasze oszczędności klimatyczne w inicjatywie zwanej „polowaniem na klimat”. Ma to na celu konkurowanie w regionach i branżach oraz możliwość uczenia się od siebie nawzajem. </a:t>
            </a:r>
            <a:br>
              <a:rPr lang="sv-SE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pl-PL" b="0" i="0" dirty="0">
                <a:solidFill>
                  <a:schemeClr val="bg1"/>
                </a:solidFill>
                <a:effectLst/>
                <a:latin typeface="+mj-lt"/>
              </a:rPr>
              <a:t>Poniżej znajduje się lista zarejestrowanych u nas środków, pomóż nam wypełnić!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EB30FF-3126-47AD-BDB5-0A4FC676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477876"/>
              </p:ext>
            </p:extLst>
          </p:nvPr>
        </p:nvGraphicFramePr>
        <p:xfrm>
          <a:off x="242762" y="3270674"/>
          <a:ext cx="11754009" cy="343967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75565">
                  <a:extLst>
                    <a:ext uri="{9D8B030D-6E8A-4147-A177-3AD203B41FA5}">
                      <a16:colId xmlns:a16="http://schemas.microsoft.com/office/drawing/2014/main" val="2207967581"/>
                    </a:ext>
                  </a:extLst>
                </a:gridCol>
                <a:gridCol w="6270219">
                  <a:extLst>
                    <a:ext uri="{9D8B030D-6E8A-4147-A177-3AD203B41FA5}">
                      <a16:colId xmlns:a16="http://schemas.microsoft.com/office/drawing/2014/main" val="3667623070"/>
                    </a:ext>
                  </a:extLst>
                </a:gridCol>
                <a:gridCol w="1294726">
                  <a:extLst>
                    <a:ext uri="{9D8B030D-6E8A-4147-A177-3AD203B41FA5}">
                      <a16:colId xmlns:a16="http://schemas.microsoft.com/office/drawing/2014/main" val="3863239316"/>
                    </a:ext>
                  </a:extLst>
                </a:gridCol>
                <a:gridCol w="2213499">
                  <a:extLst>
                    <a:ext uri="{9D8B030D-6E8A-4147-A177-3AD203B41FA5}">
                      <a16:colId xmlns:a16="http://schemas.microsoft.com/office/drawing/2014/main" val="718708418"/>
                    </a:ext>
                  </a:extLst>
                </a:gridCol>
              </a:tblGrid>
              <a:tr h="347099">
                <a:tc>
                  <a:txBody>
                    <a:bodyPr/>
                    <a:lstStyle/>
                    <a:p>
                      <a:r>
                        <a:rPr lang="sv-SE" sz="1200" b="1" dirty="0" err="1"/>
                        <a:t>Kategoria</a:t>
                      </a:r>
                      <a:endParaRPr lang="sv-S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Akcja</a:t>
                      </a:r>
                      <a:endParaRPr lang="sv-S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Zaoszczędzone</a:t>
                      </a:r>
                      <a:r>
                        <a:rPr lang="sv-SE" sz="12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tony</a:t>
                      </a:r>
                      <a:r>
                        <a:rPr lang="sv-SE" sz="12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8982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Maszyny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robocze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Przeprojektowanie logistyki przy użyciu istniejących żurawi wieżowych zamiast korzystania z żurawia samojezdnego (2 lata)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39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Maszyny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robocze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Wykorzystuje ciepło sieciowe w całym domu zamiast bezpośrednich grzejników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2598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Maszyny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robocze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Rozładunek ciężarówką elektryczną zamiast ładowarki kołowej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63587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Maszyny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robocze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Unikaj transportu pasażerów do alternatywnej przestrzeni magazynowej w innym miejscu w celu rozładunku dostaw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2970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Piętro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Podłoga z pulpy zostaje zastąpiona betonem gruntowym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031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Ściany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wewnętrzne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schody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Wykorzystuje ściany modułowe zamiast tymczasowych ścian z drewna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72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Zamiast tymczasowego składowania elewacji w magazynach, do miejsca pracy przychodzą dostawy „just in time”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3959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Elektryczny wózek golfowy służy jako środek transportu dla personelu i sprzętu, zamiast samochodu benzynowego / diesel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4916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Bezpośrednie dostawy na miejsce zamiast planowanych transportów do innej strefy magazynowej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20436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solidFill>
                            <a:schemeClr val="bg1"/>
                          </a:solidFill>
                        </a:rPr>
                        <a:t>77,14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4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Miłego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i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zielonego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tygodnia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C4CBB-2B70-451D-ACA1-5BA6B8CA916B}"/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4561</TotalTime>
  <Words>208</Words>
  <Application>Microsoft Office PowerPoint</Application>
  <PresentationFormat>Bredbild</PresentationFormat>
  <Paragraphs>45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Skanska Sans Pro</vt:lpstr>
      <vt:lpstr>Skanska_16x9_se</vt:lpstr>
      <vt:lpstr>2_Skanska_16x9_se</vt:lpstr>
      <vt:lpstr>Oszczędność klimatu na NVM</vt:lpstr>
      <vt:lpstr>Miłego i zielonego tygodnia!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134</cp:revision>
  <dcterms:created xsi:type="dcterms:W3CDTF">2020-09-15T15:41:49Z</dcterms:created>
  <dcterms:modified xsi:type="dcterms:W3CDTF">2021-09-30T12:25:23Z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