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84" r:id="rId5"/>
  </p:sldMasterIdLst>
  <p:notesMasterIdLst>
    <p:notesMasterId r:id="rId8"/>
  </p:notesMasterIdLst>
  <p:handoutMasterIdLst>
    <p:handoutMasterId r:id="rId9"/>
  </p:handoutMasterIdLst>
  <p:sldIdLst>
    <p:sldId id="5438" r:id="rId6"/>
    <p:sldId id="5435" r:id="rId7"/>
  </p:sldIdLst>
  <p:sldSz cx="12192000" cy="6858000"/>
  <p:notesSz cx="6791325" cy="9869488"/>
  <p:custDataLst>
    <p:tags r:id="rId10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1071" userDrawn="1">
          <p15:clr>
            <a:srgbClr val="A4A3A4"/>
          </p15:clr>
        </p15:guide>
        <p15:guide id="4" pos="937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3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kenstrand, Alma" initials="BA" lastIdx="1" clrIdx="0">
    <p:extLst>
      <p:ext uri="{19B8F6BF-5375-455C-9EA6-DF929625EA0E}">
        <p15:presenceInfo xmlns:p15="http://schemas.microsoft.com/office/powerpoint/2012/main" userId="S::alma.bokenstrand@skanska.se::64b745df-98d6-4624-a0b5-349c084845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910" autoAdjust="0"/>
  </p:normalViewPr>
  <p:slideViewPr>
    <p:cSldViewPr snapToGrid="0">
      <p:cViewPr varScale="1">
        <p:scale>
          <a:sx n="68" d="100"/>
          <a:sy n="68" d="100"/>
        </p:scale>
        <p:origin x="570" y="66"/>
      </p:cViewPr>
      <p:guideLst>
        <p:guide orient="horz" pos="1071"/>
        <p:guide pos="937"/>
        <p:guide pos="3840"/>
        <p:guide orient="horz" pos="387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09"/>
        <p:guide pos="21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87FA3-159B-46C0-BBA6-ED958F8696F3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A220F-AFF2-4A55-89F6-63FB8B270E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17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6847" y="0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8EFFA-EEC5-4C24-9B22-FF121A58C5AC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33" y="4688007"/>
            <a:ext cx="543306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6847" y="9374301"/>
            <a:ext cx="2942908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14F53-2F23-4441-9A96-FD14D0840C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37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E14F53-2F23-4441-9A96-FD14D0840C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347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83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563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6182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7756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5304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635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152318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896017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4070643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17028463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2984" y="1699201"/>
            <a:ext cx="9356400" cy="44545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9472050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lutnings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4208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3212976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affärsenhet, e-postadress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77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5200" y="2693988"/>
            <a:ext cx="9354312" cy="53949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5200" y="4987925"/>
            <a:ext cx="9354312" cy="1116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Namn på föredragshållare, Titel, affärsenhet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461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648000"/>
            <a:ext cx="12192000" cy="5770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35200" y="2693988"/>
            <a:ext cx="9354312" cy="539496"/>
          </a:xfrm>
        </p:spPr>
        <p:txBody>
          <a:bodyPr anchor="t"/>
          <a:lstStyle>
            <a:lvl1pPr algn="l">
              <a:defRPr sz="3200" b="0" cap="none" baseline="0"/>
            </a:lvl1pPr>
          </a:lstStyle>
          <a:p>
            <a:r>
              <a:rPr lang="sv-SE"/>
              <a:t>Skriv kapitelrubrik här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793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2985" y="1699201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9600" y="1699914"/>
            <a:ext cx="4528800" cy="4454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9726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text &amp; bild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432985" y="1699200"/>
            <a:ext cx="6588000" cy="44532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8700000" y="651180"/>
            <a:ext cx="3492000" cy="576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8700000" y="6184800"/>
            <a:ext cx="3492000" cy="234000"/>
          </a:xfrm>
        </p:spPr>
        <p:txBody>
          <a:bodyPr lIns="46800" tIns="46800" rIns="46800" bIns="46800" anchor="b" anchorCtr="0"/>
          <a:lstStyle>
            <a:lvl1pPr marL="0" indent="0">
              <a:buNone/>
              <a:defRPr sz="1000"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199" y="696913"/>
            <a:ext cx="6588000" cy="53949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1446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/>
          </p:nvPr>
        </p:nvSpPr>
        <p:spPr>
          <a:xfrm>
            <a:off x="1487488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2"/>
          </p:nvPr>
        </p:nvSpPr>
        <p:spPr>
          <a:xfrm>
            <a:off x="6271200" y="2002421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3"/>
          </p:nvPr>
        </p:nvSpPr>
        <p:spPr>
          <a:xfrm>
            <a:off x="1487488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4"/>
          </p:nvPr>
        </p:nvSpPr>
        <p:spPr>
          <a:xfrm>
            <a:off x="6271200" y="4149080"/>
            <a:ext cx="4503600" cy="18000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2450753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016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2021-03-18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825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1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64" r:id="rId6"/>
    <p:sldLayoutId id="2147483671" r:id="rId7"/>
    <p:sldLayoutId id="2147483654" r:id="rId8"/>
    <p:sldLayoutId id="2147483655" r:id="rId9"/>
    <p:sldLayoutId id="2147483670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44"/>
          <p:cNvSpPr>
            <a:spLocks noChangeArrowheads="1"/>
          </p:cNvSpPr>
          <p:nvPr/>
        </p:nvSpPr>
        <p:spPr bwMode="auto">
          <a:xfrm>
            <a:off x="0" y="6419850"/>
            <a:ext cx="12192000" cy="4381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sv-SE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984" y="696913"/>
            <a:ext cx="9356470" cy="539496"/>
          </a:xfrm>
          <a:prstGeom prst="rect">
            <a:avLst/>
          </a:prstGeom>
        </p:spPr>
        <p:txBody>
          <a:bodyPr vert="horz" lIns="46800" tIns="46800" rIns="46800" bIns="46800" rtlCol="0" anchor="t" anchorCtr="0">
            <a:sp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985" y="1699201"/>
            <a:ext cx="9354312" cy="4454525"/>
          </a:xfrm>
          <a:prstGeom prst="rect">
            <a:avLst/>
          </a:prstGeom>
        </p:spPr>
        <p:txBody>
          <a:bodyPr vert="horz" lIns="46800" tIns="46800" rIns="46800" bIns="4680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2675" y="6545325"/>
            <a:ext cx="2160000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sv-SE"/>
              <a:t>2021-03-18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91745" y="6545325"/>
            <a:ext cx="7488767" cy="18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6587" y="6545325"/>
            <a:ext cx="620184" cy="1872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52F452E-B795-4D05-B605-588F651380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Line 49"/>
          <p:cNvSpPr>
            <a:spLocks noChangeShapeType="1"/>
          </p:cNvSpPr>
          <p:nvPr/>
        </p:nvSpPr>
        <p:spPr bwMode="auto">
          <a:xfrm>
            <a:off x="0" y="644525"/>
            <a:ext cx="12192000" cy="0"/>
          </a:xfrm>
          <a:prstGeom prst="line">
            <a:avLst/>
          </a:prstGeom>
          <a:noFill/>
          <a:ln w="12700">
            <a:solidFill>
              <a:srgbClr val="00255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800"/>
          </a:p>
        </p:txBody>
      </p:sp>
      <p:pic>
        <p:nvPicPr>
          <p:cNvPr id="10" name="Logo Ny"/>
          <p:cNvPicPr>
            <a:picLocks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55" t="30367" r="9893" b="32240"/>
          <a:stretch/>
        </p:blipFill>
        <p:spPr>
          <a:xfrm>
            <a:off x="1481724" y="319772"/>
            <a:ext cx="961200" cy="1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43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00" indent="-288000" algn="l" defTabSz="914400" rtl="0" eaLnBrk="1" latinLnBrk="0" hangingPunct="1">
        <a:spcBef>
          <a:spcPts val="1200"/>
        </a:spcBef>
        <a:buFont typeface="Arial" panose="020B0604020202020204" pitchFamily="34" charset="0"/>
        <a:buChar char="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40000" indent="-288000" algn="l" defTabSz="914400" rtl="0" eaLnBrk="1" latinLnBrk="0" hangingPunct="1">
        <a:spcBef>
          <a:spcPts val="600"/>
        </a:spcBef>
        <a:buFont typeface="Arial" panose="020B0604020202020204" pitchFamily="34" charset="0"/>
        <a:buChar char="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15212CE5-6F6A-43D6-A2F8-7A2A969C5E5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prstGeom prst="rect">
            <a:avLst/>
          </a:prstGeom>
          <a:noFill/>
        </p:spPr>
      </p:pic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C7DCDF6-9284-440B-A8B9-5133F428D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1</a:t>
            </a:fld>
            <a:endParaRPr lang="sv-SE"/>
          </a:p>
        </p:txBody>
      </p:sp>
      <p:sp>
        <p:nvSpPr>
          <p:cNvPr id="5" name="Rubrik 4">
            <a:extLst>
              <a:ext uri="{FF2B5EF4-FFF2-40B4-BE49-F238E27FC236}">
                <a16:creationId xmlns:a16="http://schemas.microsoft.com/office/drawing/2014/main" id="{A5EA667C-9B72-4F5A-8D65-402FE285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>
                <a:solidFill>
                  <a:schemeClr val="bg1"/>
                </a:solidFill>
              </a:rPr>
              <a:t>O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szczędność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klimatu</a:t>
            </a:r>
            <a:r>
              <a:rPr lang="sv-SE" b="0" i="0" dirty="0">
                <a:solidFill>
                  <a:schemeClr val="bg1"/>
                </a:solidFill>
                <a:effectLst/>
              </a:rPr>
              <a:t> </a:t>
            </a:r>
            <a:r>
              <a:rPr lang="sv-SE" b="0" i="0" dirty="0" err="1">
                <a:solidFill>
                  <a:schemeClr val="bg1"/>
                </a:solidFill>
                <a:effectLst/>
              </a:rPr>
              <a:t>na</a:t>
            </a:r>
            <a:r>
              <a:rPr lang="sv-SE" b="0" i="0" dirty="0">
                <a:solidFill>
                  <a:schemeClr val="bg1"/>
                </a:solidFill>
                <a:effectLst/>
              </a:rPr>
              <a:t> NVM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Platshållare för innehåll 1">
            <a:extLst>
              <a:ext uri="{FF2B5EF4-FFF2-40B4-BE49-F238E27FC236}">
                <a16:creationId xmlns:a16="http://schemas.microsoft.com/office/drawing/2014/main" id="{45BC9D8F-14D7-4CF1-AC69-D1FC87F92C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2984" y="1329683"/>
            <a:ext cx="10344150" cy="2767755"/>
          </a:xfrm>
        </p:spPr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chemeClr val="bg1"/>
                </a:solidFill>
                <a:effectLst/>
                <a:latin typeface="+mj-lt"/>
              </a:rPr>
              <a:t>W Skanska rejestrujemy nasze oszczędności klimatyczne w inicjatywie zwanej „polowaniem na klimat”. Ma to na celu konkurowanie w regionach i branżach oraz możliwość uczenia się od siebie nawzajem. </a:t>
            </a:r>
            <a:br>
              <a:rPr lang="sv-SE" b="0" i="0" dirty="0">
                <a:solidFill>
                  <a:schemeClr val="bg1"/>
                </a:solidFill>
                <a:effectLst/>
                <a:latin typeface="+mj-lt"/>
              </a:rPr>
            </a:br>
            <a:r>
              <a:rPr lang="pl-PL" b="0" i="0" dirty="0">
                <a:solidFill>
                  <a:schemeClr val="bg1"/>
                </a:solidFill>
                <a:effectLst/>
                <a:latin typeface="+mj-lt"/>
              </a:rPr>
              <a:t>Poniżej znajduje się lista zarejestrowanych u nas środków, pomóż nam wypełnić!</a:t>
            </a:r>
            <a:endParaRPr lang="sv-SE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2" name="Tabell 2">
            <a:extLst>
              <a:ext uri="{FF2B5EF4-FFF2-40B4-BE49-F238E27FC236}">
                <a16:creationId xmlns:a16="http://schemas.microsoft.com/office/drawing/2014/main" id="{12EB30FF-3126-47AD-BDB5-0A4FC6764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477876"/>
              </p:ext>
            </p:extLst>
          </p:nvPr>
        </p:nvGraphicFramePr>
        <p:xfrm>
          <a:off x="242762" y="3270674"/>
          <a:ext cx="11754009" cy="343967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75565">
                  <a:extLst>
                    <a:ext uri="{9D8B030D-6E8A-4147-A177-3AD203B41FA5}">
                      <a16:colId xmlns:a16="http://schemas.microsoft.com/office/drawing/2014/main" val="2207967581"/>
                    </a:ext>
                  </a:extLst>
                </a:gridCol>
                <a:gridCol w="6270219">
                  <a:extLst>
                    <a:ext uri="{9D8B030D-6E8A-4147-A177-3AD203B41FA5}">
                      <a16:colId xmlns:a16="http://schemas.microsoft.com/office/drawing/2014/main" val="3667623070"/>
                    </a:ext>
                  </a:extLst>
                </a:gridCol>
                <a:gridCol w="1294726">
                  <a:extLst>
                    <a:ext uri="{9D8B030D-6E8A-4147-A177-3AD203B41FA5}">
                      <a16:colId xmlns:a16="http://schemas.microsoft.com/office/drawing/2014/main" val="3863239316"/>
                    </a:ext>
                  </a:extLst>
                </a:gridCol>
                <a:gridCol w="2213499">
                  <a:extLst>
                    <a:ext uri="{9D8B030D-6E8A-4147-A177-3AD203B41FA5}">
                      <a16:colId xmlns:a16="http://schemas.microsoft.com/office/drawing/2014/main" val="718708418"/>
                    </a:ext>
                  </a:extLst>
                </a:gridCol>
              </a:tblGrid>
              <a:tr h="347099">
                <a:tc>
                  <a:txBody>
                    <a:bodyPr/>
                    <a:lstStyle/>
                    <a:p>
                      <a:r>
                        <a:rPr lang="sv-SE" sz="1200" b="1" dirty="0" err="1"/>
                        <a:t>Kategoria</a:t>
                      </a:r>
                      <a:endParaRPr lang="sv-S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Akcja</a:t>
                      </a:r>
                      <a:endParaRPr lang="sv-S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dirty="0"/>
                        <a:t>Projekt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Zaoszczędzone</a:t>
                      </a:r>
                      <a:r>
                        <a:rPr lang="sv-SE" sz="12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200" b="1" i="0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tony</a:t>
                      </a:r>
                      <a:r>
                        <a:rPr lang="sv-SE" sz="1200" b="1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CO2</a:t>
                      </a:r>
                      <a:endParaRPr lang="sv-S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8982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Maszyny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robocze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Przeprojektowanie logistyki przy użyciu istniejących żurawi wieżowych zamiast korzystania z żurawia samojezdnego (2 lata)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34,0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19397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Maszyny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robocze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Wykorzystuje ciepło sieciowe w całym domu zamiast bezpośrednich grzejników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32598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Maszyny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robocze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Rozładunek ciężarówką elektryczną zamiast ładowarki kołowej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2,3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863587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Maszyny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robocze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Unikaj transportu pasażerów do alternatywnej przestrzeni magazynowej w innym miejscu w celu rozładunku dostaw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52970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Piętro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Podłoga z pulpy zostaje zastąpiona betonem gruntowym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0310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Ściany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wewnętrzne</a:t>
                      </a:r>
                      <a:r>
                        <a:rPr lang="sv-SE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</a:t>
                      </a:r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schody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Wykorzystuje ściany modułowe zamiast tymczasowych ścian z drewna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12,0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477204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Zamiast tymczasowego składowania elewacji w magazynach, do miejsca pracy przychodzą dostawy „just in time”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NVM By36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9,4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39593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Elektryczny wózek golfowy służy jako środek transportu dla personelu i sprzętu, zamiast samochodu benzynowego / diesel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0,2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649161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r>
                        <a:rPr lang="sv-SE" sz="10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Transporty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Bezpośrednie dostawy na miejsce zamiast planowanych transportów do innej strefy magazynowej</a:t>
                      </a:r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4,3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20436"/>
                  </a:ext>
                </a:extLst>
              </a:tr>
              <a:tr h="251269"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solidFill>
                            <a:schemeClr val="bg1"/>
                          </a:solidFill>
                        </a:rPr>
                        <a:t>77,14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643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11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latshållare för innehåll 8" descr="En bild som visar mark, klippa, utomhus, växt&#10;&#10;Automatiskt genererad beskrivning">
            <a:extLst>
              <a:ext uri="{FF2B5EF4-FFF2-40B4-BE49-F238E27FC236}">
                <a16:creationId xmlns:a16="http://schemas.microsoft.com/office/drawing/2014/main" id="{A1399CA5-367A-4F3D-BC60-4D115EDC0A5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50" b="1040"/>
          <a:stretch/>
        </p:blipFill>
        <p:spPr>
          <a:xfrm>
            <a:off x="20" y="648000"/>
            <a:ext cx="12191980" cy="5770800"/>
          </a:xfrm>
          <a:noFill/>
        </p:spPr>
      </p:pic>
      <p:sp>
        <p:nvSpPr>
          <p:cNvPr id="6" name="Rubrik 5">
            <a:extLst>
              <a:ext uri="{FF2B5EF4-FFF2-40B4-BE49-F238E27FC236}">
                <a16:creationId xmlns:a16="http://schemas.microsoft.com/office/drawing/2014/main" id="{9119CACF-F603-422E-9D85-3676147E6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7033" y="1196752"/>
            <a:ext cx="9354312" cy="539496"/>
          </a:xfrm>
        </p:spPr>
        <p:txBody>
          <a:bodyPr anchor="t">
            <a:noAutofit/>
          </a:bodyPr>
          <a:lstStyle/>
          <a:p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Miłego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i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zielonego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 </a:t>
            </a:r>
            <a:r>
              <a:rPr lang="sv-SE" sz="4000" b="0" i="0" dirty="0" err="1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tygodnia</a:t>
            </a:r>
            <a:r>
              <a:rPr lang="sv-SE" sz="4000" b="0" i="0" dirty="0">
                <a:solidFill>
                  <a:schemeClr val="bg1"/>
                </a:solidFill>
                <a:effectLst/>
                <a:latin typeface="Skanska Sans Pro" panose="02000503060000020004" pitchFamily="50" charset="0"/>
              </a:rPr>
              <a:t>!</a:t>
            </a:r>
            <a:endParaRPr lang="sv-SE" sz="4000" dirty="0">
              <a:solidFill>
                <a:schemeClr val="bg1"/>
              </a:solidFill>
              <a:latin typeface="Skanska Sans Pro" panose="02000503060000020004" pitchFamily="50" charset="0"/>
            </a:endParaRPr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F5829902-815C-4F67-B989-8D4222E0C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F452E-B795-4D05-B605-588F6513802C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9725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ab6a84679f4db24319c92b8caa233685a67591"/>
</p:tagLst>
</file>

<file path=ppt/theme/theme1.xml><?xml version="1.0" encoding="utf-8"?>
<a:theme xmlns:a="http://schemas.openxmlformats.org/drawingml/2006/main" name="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2.xml><?xml version="1.0" encoding="utf-8"?>
<a:theme xmlns:a="http://schemas.openxmlformats.org/drawingml/2006/main" name="2_Skanska_16x9_se">
  <a:themeElements>
    <a:clrScheme name="1_Skanska_White_Green">
      <a:dk1>
        <a:srgbClr val="293E6B"/>
      </a:dk1>
      <a:lt1>
        <a:sysClr val="window" lastClr="FFFFFF"/>
      </a:lt1>
      <a:dk2>
        <a:srgbClr val="FFFFFF"/>
      </a:dk2>
      <a:lt2>
        <a:srgbClr val="77B800"/>
      </a:lt2>
      <a:accent1>
        <a:srgbClr val="77B800"/>
      </a:accent1>
      <a:accent2>
        <a:srgbClr val="FFCB00"/>
      </a:accent2>
      <a:accent3>
        <a:srgbClr val="808080"/>
      </a:accent3>
      <a:accent4>
        <a:srgbClr val="0078C9"/>
      </a:accent4>
      <a:accent5>
        <a:srgbClr val="E57200"/>
      </a:accent5>
      <a:accent6>
        <a:srgbClr val="BED600"/>
      </a:accent6>
      <a:hlink>
        <a:srgbClr val="293E6B"/>
      </a:hlink>
      <a:folHlink>
        <a:srgbClr val="B2B2B2"/>
      </a:folHlink>
    </a:clrScheme>
    <a:fontScheme name="Skans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6800" rIns="46800" rtlCol="0">
        <a:spAutoFit/>
      </a:bodyPr>
      <a:lstStyle>
        <a:defPPr>
          <a:defRPr sz="2000" dirty="0" err="1" smtClean="0"/>
        </a:defPPr>
      </a:lstStyle>
    </a:txDef>
  </a:objectDefaults>
  <a:extraClrSchemeLst/>
  <a:custClrLst>
    <a:custClr name="Skanska Dark Blue">
      <a:srgbClr val="293E6B"/>
    </a:custClr>
    <a:custClr name="Skanska Blue">
      <a:srgbClr val="0078C9"/>
    </a:custClr>
    <a:custClr name="Skanska Light Blue">
      <a:srgbClr val="5BB4E5"/>
    </a:custClr>
    <a:custClr name="Skanska Light Light Blue">
      <a:srgbClr val="C0DDEA"/>
    </a:custClr>
    <a:custClr name="Skanska Dark Green">
      <a:srgbClr val="3D9B35"/>
    </a:custClr>
    <a:custClr name="Skanska Green">
      <a:srgbClr val="77B800"/>
    </a:custClr>
    <a:custClr name="Skanska Light Green">
      <a:srgbClr val="BED600"/>
    </a:custClr>
    <a:custClr name="Skanska Orange">
      <a:srgbClr val="E57200"/>
    </a:custClr>
    <a:custClr name="Skanska Yellow">
      <a:srgbClr val="FFCB00"/>
    </a:custClr>
    <a:custClr name="Skanska Light Yellow">
      <a:srgbClr val="EADF00"/>
    </a:custClr>
    <a:custClr name="Skanska Grey">
      <a:srgbClr val="808080"/>
    </a:custClr>
  </a:custClrLst>
  <a:extLst>
    <a:ext uri="{05A4C25C-085E-4340-85A3-A5531E510DB2}">
      <thm15:themeFamily xmlns:thm15="http://schemas.microsoft.com/office/thememl/2012/main" name="Skanska_16x9_se.potx" id="{CA3F778F-7401-4786-8BD4-E1D45C5B94E9}" vid="{791CFD37-DC38-4E15-A222-1FA4864B785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Skanska_DarkBlue">
      <a:dk1>
        <a:srgbClr val="002551"/>
      </a:dk1>
      <a:lt1>
        <a:sysClr val="window" lastClr="FFFFFF"/>
      </a:lt1>
      <a:dk2>
        <a:srgbClr val="293E6B"/>
      </a:dk2>
      <a:lt2>
        <a:srgbClr val="FFFFFF"/>
      </a:lt2>
      <a:accent1>
        <a:srgbClr val="293E6B"/>
      </a:accent1>
      <a:accent2>
        <a:srgbClr val="77B800"/>
      </a:accent2>
      <a:accent3>
        <a:srgbClr val="FFCB00"/>
      </a:accent3>
      <a:accent4>
        <a:srgbClr val="0078C9"/>
      </a:accent4>
      <a:accent5>
        <a:srgbClr val="E57200"/>
      </a:accent5>
      <a:accent6>
        <a:srgbClr val="BED6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F0F2871094734289F58079A7288ED6" ma:contentTypeVersion="10" ma:contentTypeDescription="Skapa ett nytt dokument." ma:contentTypeScope="" ma:versionID="784db8b087d110a41c00618725b5f4d1">
  <xsd:schema xmlns:xsd="http://www.w3.org/2001/XMLSchema" xmlns:xs="http://www.w3.org/2001/XMLSchema" xmlns:p="http://schemas.microsoft.com/office/2006/metadata/properties" xmlns:ns2="d8705e1c-6f26-4546-9d68-afe23199fd4f" xmlns:ns3="0d58d8b9-fdc7-43e2-b325-d07b94779dd0" targetNamespace="http://schemas.microsoft.com/office/2006/metadata/properties" ma:root="true" ma:fieldsID="4592530ff3dd57b94337426a6be7bb24" ns2:_="" ns3:_="">
    <xsd:import namespace="d8705e1c-6f26-4546-9d68-afe23199fd4f"/>
    <xsd:import namespace="0d58d8b9-fdc7-43e2-b325-d07b94779d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705e1c-6f26-4546-9d68-afe23199fd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58d8b9-fdc7-43e2-b325-d07b94779dd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58d8b9-fdc7-43e2-b325-d07b94779dd0">
      <UserInfo>
        <DisplayName>Franck, Niklas</DisplayName>
        <AccountId>11254</AccountId>
        <AccountType/>
      </UserInfo>
      <UserInfo>
        <DisplayName>Almgren schwartz, Martina</DisplayName>
        <AccountId>9892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1C4CBB-2B70-451D-ACA1-5BA6B8CA916B}"/>
</file>

<file path=customXml/itemProps2.xml><?xml version="1.0" encoding="utf-8"?>
<ds:datastoreItem xmlns:ds="http://schemas.openxmlformats.org/officeDocument/2006/customXml" ds:itemID="{BD4E1D53-90C3-495A-98F2-59DB953E2EC5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da54dc9-40eb-444b-8ace-b8e4b0b59194"/>
    <ds:schemaRef ds:uri="b424609f-4128-4417-9b0d-25a526cb38b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5C8F83F-A36D-4034-BD6D-C7B61E1FD0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4561</TotalTime>
  <Words>208</Words>
  <Application>Microsoft Office PowerPoint</Application>
  <PresentationFormat>Bredbild</PresentationFormat>
  <Paragraphs>45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Skanska Sans Pro</vt:lpstr>
      <vt:lpstr>Skanska_16x9_se</vt:lpstr>
      <vt:lpstr>2_Skanska_16x9_se</vt:lpstr>
      <vt:lpstr>Oszczędność klimatu na NVM</vt:lpstr>
      <vt:lpstr>Miłego i zielonego tygodnia!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Instruktion till Startmöte Gröna veckan 2020</dc:title>
  <dc:creator>Coleman, Elin</dc:creator>
  <cp:lastModifiedBy>Isacson, Cecilie</cp:lastModifiedBy>
  <cp:revision>134</cp:revision>
  <dcterms:created xsi:type="dcterms:W3CDTF">2020-09-15T15:41:49Z</dcterms:created>
  <dcterms:modified xsi:type="dcterms:W3CDTF">2021-09-30T12:25:23Z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</vt:r8>
  </property>
  <property fmtid="{D5CDD505-2E9C-101B-9397-08002B2CF9AE}" pid="3" name="ContentTypeId">
    <vt:lpwstr>0x0101007CF0F2871094734289F58079A7288ED6</vt:lpwstr>
  </property>
</Properties>
</file>