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5433" r:id="rId6"/>
    <p:sldId id="5440" r:id="rId7"/>
    <p:sldId id="5435" r:id="rId8"/>
  </p:sldIdLst>
  <p:sldSz cx="12192000" cy="6858000"/>
  <p:notesSz cx="6791325" cy="986948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3910" autoAdjust="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1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59F7885C-81EC-4E15-BFE6-AD609EE54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8513BFA-60FD-4CFB-8E82-84F3F4A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6587" y="6545325"/>
            <a:ext cx="620184" cy="18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52F452E-B795-4D05-B605-588F6513802C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3DA84C6-0A35-4B24-B975-ACB517F5D895}"/>
              </a:ext>
            </a:extLst>
          </p:cNvPr>
          <p:cNvSpPr txBox="1"/>
          <p:nvPr/>
        </p:nvSpPr>
        <p:spPr>
          <a:xfrm>
            <a:off x="3019004" y="755132"/>
            <a:ext cx="6153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Rūšiuoti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daugiau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- NVM</a:t>
            </a:r>
            <a:endParaRPr lang="sv-SE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26092809-87D6-4AE4-9FE1-161E86E3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22857"/>
            <a:ext cx="4000500" cy="4454525"/>
          </a:xfrm>
        </p:spPr>
        <p:txBody>
          <a:bodyPr/>
          <a:lstStyle/>
          <a:p>
            <a:r>
              <a:rPr lang="sv-SE" b="0" i="0">
                <a:solidFill>
                  <a:schemeClr val="bg1"/>
                </a:solidFill>
                <a:effectLst/>
                <a:latin typeface="+mj-lt"/>
              </a:rPr>
              <a:t>Skanska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siekia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kad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klimatas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būtų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neutralus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iki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2045 m</a:t>
            </a:r>
          </a:p>
          <a:p>
            <a:r>
              <a:rPr lang="lt-LT" b="0" i="0" dirty="0">
                <a:solidFill>
                  <a:schemeClr val="bg1"/>
                </a:solidFill>
                <a:effectLst/>
                <a:latin typeface="+mj-lt"/>
              </a:rPr>
              <a:t>Šiandien: atliekos sudaro apie 5% viso mūsų poveikio klimatui</a:t>
            </a:r>
            <a:endParaRPr lang="sv-SE" b="0" i="0" dirty="0">
              <a:solidFill>
                <a:schemeClr val="bg1"/>
              </a:solidFill>
              <a:effectLst/>
              <a:latin typeface="+mj-lt"/>
            </a:endParaRPr>
          </a:p>
          <a:p>
            <a:r>
              <a:rPr lang="lt-LT" b="0" i="0" dirty="0">
                <a:solidFill>
                  <a:schemeClr val="bg1"/>
                </a:solidFill>
                <a:effectLst/>
                <a:latin typeface="+mj-lt"/>
              </a:rPr>
              <a:t>Gerai rūšiuodami sutaupome ne tik CO2, bet ir pinigų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4" name="Tabell 9">
            <a:extLst>
              <a:ext uri="{FF2B5EF4-FFF2-40B4-BE49-F238E27FC236}">
                <a16:creationId xmlns:a16="http://schemas.microsoft.com/office/drawing/2014/main" id="{DA909135-8A91-4AC5-AEAA-4D26DA8B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016426"/>
              </p:ext>
            </p:extLst>
          </p:nvPr>
        </p:nvGraphicFramePr>
        <p:xfrm>
          <a:off x="436098" y="1328767"/>
          <a:ext cx="4447820" cy="50900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23910">
                  <a:extLst>
                    <a:ext uri="{9D8B030D-6E8A-4147-A177-3AD203B41FA5}">
                      <a16:colId xmlns:a16="http://schemas.microsoft.com/office/drawing/2014/main" val="983743991"/>
                    </a:ext>
                  </a:extLst>
                </a:gridCol>
                <a:gridCol w="2223910">
                  <a:extLst>
                    <a:ext uri="{9D8B030D-6E8A-4147-A177-3AD203B41FA5}">
                      <a16:colId xmlns:a16="http://schemas.microsoft.com/office/drawing/2014/main" val="2821265472"/>
                    </a:ext>
                  </a:extLst>
                </a:gridCol>
              </a:tblGrid>
              <a:tr h="352779">
                <a:tc>
                  <a:txBody>
                    <a:bodyPr/>
                    <a:lstStyle/>
                    <a:p>
                      <a:r>
                        <a:rPr lang="sv-SE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Kainos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Kr/</a:t>
                      </a:r>
                      <a:r>
                        <a:rPr lang="lt-LT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5040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Degi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658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60407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Mediena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644383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lt-LT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Speciali (kalnakasių vilna)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750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Geležies</a:t>
                      </a:r>
                      <a:r>
                        <a:rPr lang="sv-SE" sz="1600" b="0" i="0" kern="1200" dirty="0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laužas</a:t>
                      </a:r>
                      <a:endParaRPr lang="sv-SE" sz="16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-1245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419"/>
                  </a:ext>
                </a:extLst>
              </a:tr>
              <a:tr h="617363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Mišrus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rūšiavimo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0029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Užpildykite</a:t>
                      </a: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medžiagą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974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Gipsas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500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060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lt-LT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Mineralinės masės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25712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Sąvartynas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988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925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Kartonas</a:t>
                      </a:r>
                      <a:endParaRPr lang="sv-SE" sz="16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-675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820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Plastmasinis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493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0842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Kabelis</a:t>
                      </a:r>
                      <a:endParaRPr lang="sv-SE" sz="16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-5504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7D2B3A01-BB8F-4F23-82F2-57A35771A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64392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2E3E64-56C2-40DD-A957-256B4F06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2BC5712-9DA4-470C-948C-AC3EA449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72" y="604736"/>
            <a:ext cx="10997227" cy="537712"/>
          </a:xfrm>
        </p:spPr>
        <p:txBody>
          <a:bodyPr/>
          <a:lstStyle/>
          <a:p>
            <a:r>
              <a:rPr lang="sv-SE" b="0" i="0" dirty="0" err="1">
                <a:solidFill>
                  <a:schemeClr val="bg1"/>
                </a:solidFill>
                <a:effectLst/>
              </a:rPr>
              <a:t>Kaip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sumažinamas</a:t>
            </a:r>
            <a:r>
              <a:rPr lang="sv-SE" b="0" i="0" dirty="0">
                <a:solidFill>
                  <a:schemeClr val="bg1"/>
                </a:solidFill>
                <a:effectLst/>
              </a:rPr>
              <a:t> CO2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išmetimas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rūšiuojant</a:t>
            </a:r>
            <a:r>
              <a:rPr lang="sv-SE" b="0" i="0" dirty="0">
                <a:solidFill>
                  <a:schemeClr val="bg1"/>
                </a:solidFill>
                <a:effectLst/>
              </a:rPr>
              <a:t> NVM 2021</a:t>
            </a:r>
            <a:endParaRPr lang="sv-SE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2" name="Tabell 6">
            <a:extLst>
              <a:ext uri="{FF2B5EF4-FFF2-40B4-BE49-F238E27FC236}">
                <a16:creationId xmlns:a16="http://schemas.microsoft.com/office/drawing/2014/main" id="{F15ED013-3B62-4AB8-B495-0B3C7DDD75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80084"/>
              </p:ext>
            </p:extLst>
          </p:nvPr>
        </p:nvGraphicFramePr>
        <p:xfrm>
          <a:off x="6701667" y="1552496"/>
          <a:ext cx="4674919" cy="3790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745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Kainos</a:t>
                      </a:r>
                      <a:endParaRPr lang="sv-SE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Elektroninis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Mediena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315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-33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Pakavimo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medžiagos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Sąvartynas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surūšiuotas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Gipsas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178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Laužas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metalas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166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Užpildykite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medžiagą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356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-249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Jaukti atkritumi pēcšķirošanai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Pavojingos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atliekos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perdirbimas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tonomis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</a:rPr>
                        <a:t>-123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F807C65-3404-40D1-8EBE-9387C9BAFF22}"/>
              </a:ext>
            </a:extLst>
          </p:cNvPr>
          <p:cNvSpPr txBox="1"/>
          <p:nvPr/>
        </p:nvSpPr>
        <p:spPr>
          <a:xfrm>
            <a:off x="8299151" y="111993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Rūšiuojan</a:t>
            </a:r>
            <a:r>
              <a:rPr lang="sv-SE" sz="20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</a:t>
            </a:r>
            <a:endParaRPr lang="en-US" sz="2000" dirty="0" err="1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9B71D-F4B4-4C8B-B1D7-5C17C3308E73}"/>
              </a:ext>
            </a:extLst>
          </p:cNvPr>
          <p:cNvSpPr txBox="1"/>
          <p:nvPr/>
        </p:nvSpPr>
        <p:spPr>
          <a:xfrm>
            <a:off x="1923743" y="114330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rūšiavimo</a:t>
            </a:r>
            <a:endParaRPr lang="en-US" sz="2000" dirty="0" err="1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7188974-02A3-455C-AF42-78EB54CF4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86915"/>
              </p:ext>
            </p:extLst>
          </p:nvPr>
        </p:nvGraphicFramePr>
        <p:xfrm>
          <a:off x="6701667" y="5392698"/>
          <a:ext cx="4677942" cy="731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lt-LT" sz="1000" b="0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Atliekų vežimo poveikis</a:t>
                      </a:r>
                      <a:endParaRPr lang="en-US" sz="1000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Bendras</a:t>
                      </a:r>
                      <a:r>
                        <a:rPr lang="sv-SE" sz="1000" b="0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tonažas</a:t>
                      </a:r>
                      <a:endParaRPr lang="en-US" sz="1000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 CO2</a:t>
                      </a:r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 CO2</a:t>
                      </a:r>
                      <a:endParaRPr lang="sv-SE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110 </a:t>
                      </a:r>
                      <a:r>
                        <a:rPr lang="lt-LT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0C5FD77-8E3A-4610-B371-9AD8C9DE5B63}"/>
              </a:ext>
            </a:extLst>
          </p:cNvPr>
          <p:cNvSpPr txBox="1"/>
          <p:nvPr/>
        </p:nvSpPr>
        <p:spPr>
          <a:xfrm>
            <a:off x="10765280" y="5935440"/>
            <a:ext cx="1231491" cy="646331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Išsaugota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aplinkai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rūšiuojant</a:t>
            </a:r>
            <a:endParaRPr lang="en-US" sz="1200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17" name="Tabell 6">
            <a:extLst>
              <a:ext uri="{FF2B5EF4-FFF2-40B4-BE49-F238E27FC236}">
                <a16:creationId xmlns:a16="http://schemas.microsoft.com/office/drawing/2014/main" id="{9621ACC2-75EA-44A8-A0E6-6319726CD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463189"/>
              </p:ext>
            </p:extLst>
          </p:nvPr>
        </p:nvGraphicFramePr>
        <p:xfrm>
          <a:off x="815414" y="1520049"/>
          <a:ext cx="4674919" cy="3790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745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Kainos</a:t>
                      </a:r>
                      <a:endParaRPr lang="sv-SE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Elektroninis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Mediena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Pakavimo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medžiagos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Sąvartynas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surūšiuotas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Gipsas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Laužas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metalas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Užpildykite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medžiagą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Jaukti atkritumi pēcšķirošanai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-624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Pavojingos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atliekos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perdirbimas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tonomis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</a:rPr>
                        <a:t>-624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CA87CA8C-82B8-413D-B411-94234DFB0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57381"/>
              </p:ext>
            </p:extLst>
          </p:nvPr>
        </p:nvGraphicFramePr>
        <p:xfrm>
          <a:off x="812391" y="5392698"/>
          <a:ext cx="4677942" cy="731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lt-LT" sz="1000" b="0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Atliekų vežimo poveikis</a:t>
                      </a:r>
                      <a:endParaRPr lang="en-US" sz="1000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Bendras</a:t>
                      </a:r>
                      <a:r>
                        <a:rPr lang="sv-SE" sz="1000" b="0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tonažas</a:t>
                      </a:r>
                      <a:endParaRPr lang="en-US" sz="1000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 CO2</a:t>
                      </a:r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 CO2</a:t>
                      </a:r>
                      <a:endParaRPr lang="sv-SE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-637 </a:t>
                      </a:r>
                      <a:r>
                        <a:rPr lang="lt-LT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Tonų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88E1B8-4E81-4008-B109-27E8324BE8B4}"/>
              </a:ext>
            </a:extLst>
          </p:cNvPr>
          <p:cNvSpPr txBox="1"/>
          <p:nvPr/>
        </p:nvSpPr>
        <p:spPr>
          <a:xfrm>
            <a:off x="4764685" y="5935440"/>
            <a:ext cx="1231491" cy="461665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Apkrova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aplinkai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be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rūšiavimo</a:t>
            </a:r>
            <a:endParaRPr lang="en-US" sz="12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81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pt-BR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Tikrai geros ir žalios savaitės!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DF2C1-6AE7-4A2B-A3A9-817E47329F17}"/>
</file>

<file path=customXml/itemProps3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4602</TotalTime>
  <Words>222</Words>
  <Application>Microsoft Office PowerPoint</Application>
  <PresentationFormat>Bredbild</PresentationFormat>
  <Paragraphs>107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Roboto</vt:lpstr>
      <vt:lpstr>Skanska Sans Pro</vt:lpstr>
      <vt:lpstr>Skanska_16x9_se</vt:lpstr>
      <vt:lpstr>2_Skanska_16x9_se</vt:lpstr>
      <vt:lpstr>PowerPoint-presentation</vt:lpstr>
      <vt:lpstr>Kaip sumažinamas CO2 išmetimas rūšiuojant NVM 2021</vt:lpstr>
      <vt:lpstr>Tikrai geros ir žalios savaitės!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138</cp:revision>
  <dcterms:created xsi:type="dcterms:W3CDTF">2020-09-15T15:41:49Z</dcterms:created>
  <dcterms:modified xsi:type="dcterms:W3CDTF">2021-09-30T14:53:50Z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