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9"/>
  </p:notesMasterIdLst>
  <p:handoutMasterIdLst>
    <p:handoutMasterId r:id="rId10"/>
  </p:handoutMasterIdLst>
  <p:sldIdLst>
    <p:sldId id="5433" r:id="rId6"/>
    <p:sldId id="5440" r:id="rId7"/>
    <p:sldId id="5435" r:id="rId8"/>
  </p:sldIdLst>
  <p:sldSz cx="12192000" cy="6858000"/>
  <p:notesSz cx="6791325" cy="9869488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10" autoAdjust="0"/>
  </p:normalViewPr>
  <p:slideViewPr>
    <p:cSldViewPr snapToGrid="0">
      <p:cViewPr>
        <p:scale>
          <a:sx n="89" d="100"/>
          <a:sy n="89" d="100"/>
        </p:scale>
        <p:origin x="3018" y="1722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1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59F7885C-81EC-4E15-BFE6-AD609EE546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8513BFA-60FD-4CFB-8E82-84F3F4A4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6587" y="6545325"/>
            <a:ext cx="620184" cy="187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52F452E-B795-4D05-B605-588F6513802C}" type="slidenum">
              <a:rPr lang="sv-SE" smtClean="0"/>
              <a:pPr>
                <a:spcAft>
                  <a:spcPts val="600"/>
                </a:spcAft>
              </a:pPr>
              <a:t>1</a:t>
            </a:fld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3DA84C6-0A35-4B24-B975-ACB517F5D895}"/>
              </a:ext>
            </a:extLst>
          </p:cNvPr>
          <p:cNvSpPr txBox="1"/>
          <p:nvPr/>
        </p:nvSpPr>
        <p:spPr>
          <a:xfrm>
            <a:off x="3019004" y="755132"/>
            <a:ext cx="6153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0" i="0" dirty="0" err="1">
                <a:solidFill>
                  <a:schemeClr val="bg1"/>
                </a:solidFill>
                <a:effectLst/>
                <a:latin typeface="+mj-lt"/>
              </a:rPr>
              <a:t>Classifique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sz="3600" b="0" i="0" dirty="0" err="1">
                <a:solidFill>
                  <a:schemeClr val="bg1"/>
                </a:solidFill>
                <a:effectLst/>
                <a:latin typeface="+mj-lt"/>
              </a:rPr>
              <a:t>mais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+mj-lt"/>
              </a:rPr>
              <a:t> - NVM</a:t>
            </a:r>
            <a:endParaRPr lang="sv-SE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26092809-87D6-4AE4-9FE1-161E86E3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722857"/>
            <a:ext cx="4000500" cy="4454525"/>
          </a:xfrm>
        </p:spPr>
        <p:txBody>
          <a:bodyPr/>
          <a:lstStyle/>
          <a:p>
            <a:r>
              <a:rPr lang="pt-BR" b="0" i="0" dirty="0">
                <a:solidFill>
                  <a:schemeClr val="bg1"/>
                </a:solidFill>
                <a:effectLst/>
                <a:latin typeface="+mj-lt"/>
              </a:rPr>
              <a:t>Skanska pretende se tornar neutra para o clima até 2045</a:t>
            </a:r>
          </a:p>
          <a:p>
            <a:r>
              <a:rPr lang="pt-BR" b="0" i="0" dirty="0">
                <a:solidFill>
                  <a:schemeClr val="bg1"/>
                </a:solidFill>
                <a:effectLst/>
                <a:latin typeface="+mj-lt"/>
              </a:rPr>
              <a:t>Hoje: os resíduos representam cerca de 5% do nosso impacto climático total</a:t>
            </a:r>
          </a:p>
          <a:p>
            <a:r>
              <a:rPr lang="pt-BR" b="0" i="0" dirty="0">
                <a:solidFill>
                  <a:schemeClr val="bg1"/>
                </a:solidFill>
                <a:effectLst/>
                <a:latin typeface="+mj-lt"/>
              </a:rPr>
              <a:t>Por ter uma boa classificação, não só economizamos nas emissões de CO2, mas</a:t>
            </a:r>
            <a:r>
              <a:rPr lang="pt-B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também economizamos dinheiro</a:t>
            </a:r>
            <a:endParaRPr lang="sv-SE" dirty="0">
              <a:solidFill>
                <a:schemeClr val="bg1"/>
              </a:solidFill>
            </a:endParaRPr>
          </a:p>
        </p:txBody>
      </p:sp>
      <p:graphicFrame>
        <p:nvGraphicFramePr>
          <p:cNvPr id="14" name="Tabell 9">
            <a:extLst>
              <a:ext uri="{FF2B5EF4-FFF2-40B4-BE49-F238E27FC236}">
                <a16:creationId xmlns:a16="http://schemas.microsoft.com/office/drawing/2014/main" id="{DA909135-8A91-4AC5-AEAA-4D26DA8BF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15257"/>
              </p:ext>
            </p:extLst>
          </p:nvPr>
        </p:nvGraphicFramePr>
        <p:xfrm>
          <a:off x="249018" y="1433520"/>
          <a:ext cx="4227592" cy="48507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13796">
                  <a:extLst>
                    <a:ext uri="{9D8B030D-6E8A-4147-A177-3AD203B41FA5}">
                      <a16:colId xmlns:a16="http://schemas.microsoft.com/office/drawing/2014/main" val="983743991"/>
                    </a:ext>
                  </a:extLst>
                </a:gridCol>
                <a:gridCol w="2113796">
                  <a:extLst>
                    <a:ext uri="{9D8B030D-6E8A-4147-A177-3AD203B41FA5}">
                      <a16:colId xmlns:a16="http://schemas.microsoft.com/office/drawing/2014/main" val="2821265472"/>
                    </a:ext>
                  </a:extLst>
                </a:gridCol>
              </a:tblGrid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Preços</a:t>
                      </a:r>
                      <a:endParaRPr lang="sv-SE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/>
                        <a:t>Kr/</a:t>
                      </a:r>
                      <a:r>
                        <a:rPr lang="sv-SE" sz="1000" b="1" dirty="0" err="1"/>
                        <a:t>toneladas</a:t>
                      </a:r>
                      <a:endParaRPr lang="sv-SE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5040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Combustível</a:t>
                      </a:r>
                      <a:endParaRPr lang="sv-SE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rgbClr val="FF0000"/>
                          </a:solidFill>
                        </a:rPr>
                        <a:t>658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60407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Madeira</a:t>
                      </a:r>
                      <a:endParaRPr lang="sv-SE" sz="10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/>
                        <a:t>104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644383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Especial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lã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mineira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rgbClr val="FF0000"/>
                          </a:solidFill>
                        </a:rPr>
                        <a:t>901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3750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Sucata</a:t>
                      </a:r>
                      <a:r>
                        <a:rPr lang="sv-SE" sz="1000" b="0" i="0" kern="1200" dirty="0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ferro</a:t>
                      </a:r>
                      <a:endParaRPr lang="sv-SE" sz="10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-1245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67419"/>
                  </a:ext>
                </a:extLst>
              </a:tr>
              <a:tr h="61736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Misto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(para </a:t>
                      </a:r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pós-classificação</a:t>
                      </a:r>
                      <a:r>
                        <a:rPr lang="sv-SE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rgbClr val="FF0000"/>
                          </a:solidFill>
                        </a:rPr>
                        <a:t>906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0029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enchimento</a:t>
                      </a:r>
                      <a:endParaRPr lang="sv-SE" sz="10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0974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Gesso</a:t>
                      </a:r>
                      <a:endParaRPr lang="sv-SE" sz="10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/>
                        <a:t>500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6060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Massas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minerais</a:t>
                      </a:r>
                      <a:endParaRPr lang="sv-SE" sz="10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25712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Aterro</a:t>
                      </a:r>
                      <a:endParaRPr lang="sv-SE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rgbClr val="FF0000"/>
                          </a:solidFill>
                        </a:rPr>
                        <a:t>988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925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Cartão</a:t>
                      </a:r>
                      <a:endParaRPr lang="sv-SE" sz="10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-675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4820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Plástica</a:t>
                      </a:r>
                      <a:endParaRPr lang="sv-SE" sz="10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/>
                        <a:t>493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0842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Cabo</a:t>
                      </a:r>
                      <a:endParaRPr lang="sv-SE" sz="10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-5504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2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0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7D2B3A01-BB8F-4F23-82F2-57A35771A7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2E3E64-56C2-40DD-A957-256B4F06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12BC5712-9DA4-470C-948C-AC3EA449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6" y="604736"/>
            <a:ext cx="11633980" cy="980911"/>
          </a:xfrm>
        </p:spPr>
        <p:txBody>
          <a:bodyPr/>
          <a:lstStyle/>
          <a:p>
            <a:r>
              <a:rPr lang="pt-BR" b="0" i="0" dirty="0">
                <a:solidFill>
                  <a:schemeClr val="bg1"/>
                </a:solidFill>
                <a:effectLst/>
              </a:rPr>
              <a:t>Como as emissões de CO2 são reduzidas ao classificar no NVM 2021</a:t>
            </a:r>
            <a:endParaRPr lang="sv-SE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2" name="Tabell 6">
            <a:extLst>
              <a:ext uri="{FF2B5EF4-FFF2-40B4-BE49-F238E27FC236}">
                <a16:creationId xmlns:a16="http://schemas.microsoft.com/office/drawing/2014/main" id="{F15ED013-3B62-4AB8-B495-0B3C7DDD75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213667"/>
              </p:ext>
            </p:extLst>
          </p:nvPr>
        </p:nvGraphicFramePr>
        <p:xfrm>
          <a:off x="6613773" y="1561066"/>
          <a:ext cx="4673299" cy="389225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Tonelagem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Toneladas de CO2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Eletrônica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Madeira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315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Combustível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-33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Materiais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embalagem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Aterro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classificado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Gesso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178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Sucata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166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enchimento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356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-249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Resíduos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mistos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pós-triagem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-7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Resíduos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Perigosos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Reciclagem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CO2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toneladas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123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6859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F807C65-3404-40D1-8EBE-9387C9BAFF22}"/>
              </a:ext>
            </a:extLst>
          </p:cNvPr>
          <p:cNvSpPr txBox="1"/>
          <p:nvPr/>
        </p:nvSpPr>
        <p:spPr>
          <a:xfrm>
            <a:off x="8299151" y="1119939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Ao</a:t>
            </a:r>
            <a:r>
              <a:rPr lang="sv-SE" sz="20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classificar</a:t>
            </a:r>
            <a:endParaRPr lang="en-US" sz="2000" dirty="0" err="1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9B71D-F4B4-4C8B-B1D7-5C17C3308E73}"/>
              </a:ext>
            </a:extLst>
          </p:cNvPr>
          <p:cNvSpPr txBox="1"/>
          <p:nvPr/>
        </p:nvSpPr>
        <p:spPr>
          <a:xfrm>
            <a:off x="2855349" y="1130525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Sem</a:t>
            </a:r>
            <a:r>
              <a:rPr lang="sv-SE" sz="20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sz="2000" b="0" i="0" dirty="0" err="1">
                <a:solidFill>
                  <a:schemeClr val="bg1"/>
                </a:solidFill>
                <a:effectLst/>
                <a:latin typeface="+mj-lt"/>
              </a:rPr>
              <a:t>classificação</a:t>
            </a:r>
            <a:endParaRPr lang="en-US" sz="2000" dirty="0" err="1">
              <a:solidFill>
                <a:schemeClr val="bg1"/>
              </a:solidFill>
              <a:latin typeface="+mj-lt"/>
              <a:cs typeface="Arial"/>
            </a:endParaRP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37188974-02A3-455C-AF42-78EB54CF4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50033"/>
              </p:ext>
            </p:extLst>
          </p:nvPr>
        </p:nvGraphicFramePr>
        <p:xfrm>
          <a:off x="6609130" y="5470684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Impacto do transporte de resíduos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Tonelagem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Toneladas de CO2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Tonelagem</a:t>
                      </a:r>
                      <a:r>
                        <a:rPr lang="sv-S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CO2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110 </a:t>
                      </a:r>
                      <a:r>
                        <a:rPr lang="sv-SE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Tonelagem</a:t>
                      </a: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0C5FD77-8E3A-4610-B371-9AD8C9DE5B63}"/>
              </a:ext>
            </a:extLst>
          </p:cNvPr>
          <p:cNvSpPr txBox="1"/>
          <p:nvPr/>
        </p:nvSpPr>
        <p:spPr>
          <a:xfrm>
            <a:off x="10836869" y="6031438"/>
            <a:ext cx="1231491" cy="646331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 b="0" i="0" dirty="0">
                <a:solidFill>
                  <a:schemeClr val="bg1"/>
                </a:solidFill>
                <a:effectLst/>
                <a:latin typeface="+mj-lt"/>
              </a:rPr>
              <a:t>Salvo para o meio ambiente por classificação</a:t>
            </a:r>
            <a:endParaRPr lang="en-US" sz="120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graphicFrame>
        <p:nvGraphicFramePr>
          <p:cNvPr id="17" name="Tabell 6">
            <a:extLst>
              <a:ext uri="{FF2B5EF4-FFF2-40B4-BE49-F238E27FC236}">
                <a16:creationId xmlns:a16="http://schemas.microsoft.com/office/drawing/2014/main" id="{79FC9C4F-D878-49E5-ACBD-0D5699C9B9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192916"/>
              </p:ext>
            </p:extLst>
          </p:nvPr>
        </p:nvGraphicFramePr>
        <p:xfrm>
          <a:off x="904928" y="1549191"/>
          <a:ext cx="4673299" cy="389225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Tonelagem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Toneladas de CO2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Eletrônica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Madeira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Combustível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Materiais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embalagem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Aterro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classificado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Gesso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Sucata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 de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enchimento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Resíduos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mistos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pós-triagem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-624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Resíduos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Perigosos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Reciclagem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CO2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toneladas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</a:rPr>
                        <a:t>-624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68590"/>
                  </a:ext>
                </a:extLst>
              </a:tr>
            </a:tbl>
          </a:graphicData>
        </a:graphic>
      </p:graphicFrame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CB961C0E-A575-4959-8A08-EAF245036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600778"/>
              </p:ext>
            </p:extLst>
          </p:nvPr>
        </p:nvGraphicFramePr>
        <p:xfrm>
          <a:off x="920607" y="5484709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Impacto do transporte de resíduos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Tonelagem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Toneladas de CO2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dirty="0"/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Tonelagem</a:t>
                      </a:r>
                      <a:r>
                        <a:rPr lang="sv-S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CO2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-637 </a:t>
                      </a:r>
                      <a:r>
                        <a:rPr lang="sv-SE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Tonelagem</a:t>
                      </a: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88E1B8-4E81-4008-B109-27E8324BE8B4}"/>
              </a:ext>
            </a:extLst>
          </p:cNvPr>
          <p:cNvSpPr txBox="1"/>
          <p:nvPr/>
        </p:nvSpPr>
        <p:spPr>
          <a:xfrm>
            <a:off x="5177971" y="5978216"/>
            <a:ext cx="1231491" cy="830997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 b="0" i="0" dirty="0">
                <a:solidFill>
                  <a:schemeClr val="bg1"/>
                </a:solidFill>
                <a:effectLst/>
                <a:latin typeface="+mj-lt"/>
              </a:rPr>
              <a:t>Carga para o meio ambiente sem classificação</a:t>
            </a:r>
            <a:endParaRPr lang="en-US" sz="1200" dirty="0">
              <a:solidFill>
                <a:schemeClr val="bg1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81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pt-BR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Tenha uma semana muito boa e verde!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14FC19-2B87-43B0-8194-0B6BD579F052}"/>
</file>

<file path=docProps/app.xml><?xml version="1.0" encoding="utf-8"?>
<Properties xmlns="http://schemas.openxmlformats.org/officeDocument/2006/extended-properties" xmlns:vt="http://schemas.openxmlformats.org/officeDocument/2006/docPropsVTypes">
  <TotalTime>4578</TotalTime>
  <Words>266</Words>
  <Application>Microsoft Office PowerPoint</Application>
  <PresentationFormat>Bredbild</PresentationFormat>
  <Paragraphs>108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Roboto</vt:lpstr>
      <vt:lpstr>Skanska Sans Pro</vt:lpstr>
      <vt:lpstr>Skanska_16x9_se</vt:lpstr>
      <vt:lpstr>2_Skanska_16x9_se</vt:lpstr>
      <vt:lpstr>PowerPoint-presentation</vt:lpstr>
      <vt:lpstr>Como as emissões de CO2 são reduzidas ao classificar no NVM 2021</vt:lpstr>
      <vt:lpstr>Tenha uma semana muito boa e verde!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136</cp:revision>
  <dcterms:created xsi:type="dcterms:W3CDTF">2020-09-15T15:41:49Z</dcterms:created>
  <dcterms:modified xsi:type="dcterms:W3CDTF">2021-09-30T15:40:00Z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