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84" r:id="rId5"/>
  </p:sldMasterIdLst>
  <p:notesMasterIdLst>
    <p:notesMasterId r:id="rId9"/>
  </p:notesMasterIdLst>
  <p:handoutMasterIdLst>
    <p:handoutMasterId r:id="rId10"/>
  </p:handoutMasterIdLst>
  <p:sldIdLst>
    <p:sldId id="5433" r:id="rId6"/>
    <p:sldId id="5440" r:id="rId7"/>
    <p:sldId id="5435" r:id="rId8"/>
  </p:sldIdLst>
  <p:sldSz cx="12192000" cy="6858000"/>
  <p:notesSz cx="6791325" cy="9869488"/>
  <p:custDataLst>
    <p:tags r:id="rId11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1071" userDrawn="1">
          <p15:clr>
            <a:srgbClr val="A4A3A4"/>
          </p15:clr>
        </p15:guide>
        <p15:guide id="4" pos="937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orient="horz" pos="3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3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kenstrand, Alma" initials="BA" lastIdx="1" clrIdx="0">
    <p:extLst>
      <p:ext uri="{19B8F6BF-5375-455C-9EA6-DF929625EA0E}">
        <p15:presenceInfo xmlns:p15="http://schemas.microsoft.com/office/powerpoint/2012/main" userId="S::alma.bokenstrand@skanska.se::64b745df-98d6-4624-a0b5-349c0848451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3910" autoAdjust="0"/>
  </p:normalViewPr>
  <p:slideViewPr>
    <p:cSldViewPr snapToGrid="0">
      <p:cViewPr>
        <p:scale>
          <a:sx n="95" d="100"/>
          <a:sy n="95" d="100"/>
        </p:scale>
        <p:origin x="66" y="1464"/>
      </p:cViewPr>
      <p:guideLst>
        <p:guide orient="horz" pos="1071"/>
        <p:guide pos="937"/>
        <p:guide pos="3840"/>
        <p:guide orient="horz" pos="387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109"/>
        <p:guide pos="213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gs" Target="tags/tag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6847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A87FA3-159B-46C0-BBA6-ED958F8696F3}" type="datetimeFigureOut">
              <a:rPr lang="en-GB" smtClean="0"/>
              <a:t>01/10/2021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6847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A220F-AFF2-4A55-89F6-63FB8B270E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1724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6847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78EFFA-EEC5-4C24-9B22-FF121A58C5AC}" type="datetimeFigureOut">
              <a:rPr lang="en-GB" smtClean="0"/>
              <a:t>01/10/2021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6363" y="739775"/>
            <a:ext cx="65786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133" y="4688007"/>
            <a:ext cx="5433060" cy="44412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6847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E14F53-2F23-4441-9A96-FD14D0840C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378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E14F53-2F23-4441-9A96-FD14D0840CC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5918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E14F53-2F23-4441-9A96-FD14D0840CC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347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2837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lutnings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4208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3212976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affärsenhet, e-postadress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5639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61827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2984" y="1699201"/>
            <a:ext cx="9356400" cy="44545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37756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a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53049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35200" y="2693988"/>
            <a:ext cx="9354312" cy="539496"/>
          </a:xfrm>
        </p:spPr>
        <p:txBody>
          <a:bodyPr anchor="t"/>
          <a:lstStyle>
            <a:lvl1pPr algn="l">
              <a:defRPr sz="3200" b="0" cap="none" baseline="0"/>
            </a:lvl1pPr>
          </a:lstStyle>
          <a:p>
            <a:r>
              <a:rPr lang="sv-SE"/>
              <a:t>Skriv kapitelrubrik här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06359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2985" y="1699201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9600" y="1699914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31523181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text &amp;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1432985" y="1699200"/>
            <a:ext cx="6588000" cy="4453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8700000" y="651180"/>
            <a:ext cx="3492000" cy="5767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8700000" y="6184800"/>
            <a:ext cx="3492000" cy="234000"/>
          </a:xfrm>
        </p:spPr>
        <p:txBody>
          <a:bodyPr lIns="46800" tIns="46800" rIns="46800" bIns="46800" anchor="b" anchorCtr="0"/>
          <a:lstStyle>
            <a:lvl1pPr marL="0" indent="0">
              <a:buNone/>
              <a:defRPr sz="10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35199" y="696913"/>
            <a:ext cx="6588000" cy="539496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28960175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1"/>
          </p:nvPr>
        </p:nvSpPr>
        <p:spPr>
          <a:xfrm>
            <a:off x="1487488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22"/>
          </p:nvPr>
        </p:nvSpPr>
        <p:spPr>
          <a:xfrm>
            <a:off x="6271200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7" name="Picture Placeholder 10"/>
          <p:cNvSpPr>
            <a:spLocks noGrp="1"/>
          </p:cNvSpPr>
          <p:nvPr>
            <p:ph type="pic" sz="quarter" idx="23"/>
          </p:nvPr>
        </p:nvSpPr>
        <p:spPr>
          <a:xfrm>
            <a:off x="1487488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24"/>
          </p:nvPr>
        </p:nvSpPr>
        <p:spPr>
          <a:xfrm>
            <a:off x="6271200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40706439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17028463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3835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2984" y="1699201"/>
            <a:ext cx="9356400" cy="44545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9472050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lutnings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4208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3212976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affärsenhet, e-postadress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772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a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4617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35200" y="2693988"/>
            <a:ext cx="9354312" cy="539496"/>
          </a:xfrm>
        </p:spPr>
        <p:txBody>
          <a:bodyPr anchor="t"/>
          <a:lstStyle>
            <a:lvl1pPr algn="l">
              <a:defRPr sz="3200" b="0" cap="none" baseline="0"/>
            </a:lvl1pPr>
          </a:lstStyle>
          <a:p>
            <a:r>
              <a:rPr lang="sv-SE"/>
              <a:t>Skriv kapitelrubrik här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1793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2985" y="1699201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9600" y="1699914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897268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text &amp;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1432985" y="1699200"/>
            <a:ext cx="6588000" cy="44532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8700000" y="651180"/>
            <a:ext cx="3492000" cy="5767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8700000" y="6184800"/>
            <a:ext cx="3492000" cy="234000"/>
          </a:xfrm>
        </p:spPr>
        <p:txBody>
          <a:bodyPr lIns="46800" tIns="46800" rIns="46800" bIns="46800" anchor="b" anchorCtr="0"/>
          <a:lstStyle>
            <a:lvl1pPr marL="0" indent="0">
              <a:buNone/>
              <a:defRPr sz="1000"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35199" y="696913"/>
            <a:ext cx="6588000" cy="539496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144627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1"/>
          </p:nvPr>
        </p:nvSpPr>
        <p:spPr>
          <a:xfrm>
            <a:off x="1487488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22"/>
          </p:nvPr>
        </p:nvSpPr>
        <p:spPr>
          <a:xfrm>
            <a:off x="6271200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7" name="Picture Placeholder 10"/>
          <p:cNvSpPr>
            <a:spLocks noGrp="1"/>
          </p:cNvSpPr>
          <p:nvPr>
            <p:ph type="pic" sz="quarter" idx="23"/>
          </p:nvPr>
        </p:nvSpPr>
        <p:spPr>
          <a:xfrm>
            <a:off x="1487488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24"/>
          </p:nvPr>
        </p:nvSpPr>
        <p:spPr>
          <a:xfrm>
            <a:off x="6271200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450753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1201634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825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4"/>
          <p:cNvSpPr>
            <a:spLocks noChangeArrowheads="1"/>
          </p:cNvSpPr>
          <p:nvPr/>
        </p:nvSpPr>
        <p:spPr bwMode="auto">
          <a:xfrm>
            <a:off x="0" y="6419850"/>
            <a:ext cx="12192000" cy="4381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sv-SE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2984" y="696913"/>
            <a:ext cx="9356470" cy="539496"/>
          </a:xfrm>
          <a:prstGeom prst="rect">
            <a:avLst/>
          </a:prstGeom>
        </p:spPr>
        <p:txBody>
          <a:bodyPr vert="horz" lIns="46800" tIns="46800" rIns="46800" bIns="46800" rtlCol="0" anchor="t" anchorCtr="0">
            <a:sp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2985" y="1699201"/>
            <a:ext cx="9354312" cy="4454525"/>
          </a:xfrm>
          <a:prstGeom prst="rect">
            <a:avLst/>
          </a:prstGeom>
        </p:spPr>
        <p:txBody>
          <a:bodyPr vert="horz" lIns="46800" tIns="46800" rIns="46800" bIns="4680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2675" y="6545325"/>
            <a:ext cx="2160000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91745" y="6545325"/>
            <a:ext cx="7488767" cy="18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6587" y="6545325"/>
            <a:ext cx="620184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Line 49"/>
          <p:cNvSpPr>
            <a:spLocks noChangeShapeType="1"/>
          </p:cNvSpPr>
          <p:nvPr/>
        </p:nvSpPr>
        <p:spPr bwMode="auto">
          <a:xfrm>
            <a:off x="0" y="644525"/>
            <a:ext cx="12192000" cy="0"/>
          </a:xfrm>
          <a:prstGeom prst="line">
            <a:avLst/>
          </a:prstGeom>
          <a:noFill/>
          <a:ln w="12700">
            <a:solidFill>
              <a:srgbClr val="00255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sz="1800"/>
          </a:p>
        </p:txBody>
      </p:sp>
      <p:pic>
        <p:nvPicPr>
          <p:cNvPr id="10" name="Logo Ny"/>
          <p:cNvPicPr>
            <a:picLocks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55" t="30367" r="9893" b="32240"/>
          <a:stretch/>
        </p:blipFill>
        <p:spPr>
          <a:xfrm>
            <a:off x="1481724" y="319772"/>
            <a:ext cx="961200" cy="1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512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1" r:id="rId4"/>
    <p:sldLayoutId id="2147483652" r:id="rId5"/>
    <p:sldLayoutId id="2147483664" r:id="rId6"/>
    <p:sldLayoutId id="2147483671" r:id="rId7"/>
    <p:sldLayoutId id="2147483654" r:id="rId8"/>
    <p:sldLayoutId id="2147483655" r:id="rId9"/>
    <p:sldLayoutId id="2147483670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000" indent="-288000" algn="l" defTabSz="914400" rtl="0" eaLnBrk="1" latinLnBrk="0" hangingPunct="1">
        <a:spcBef>
          <a:spcPts val="1200"/>
        </a:spcBef>
        <a:buFont typeface="Arial" panose="020B0604020202020204" pitchFamily="34" charset="0"/>
        <a:buChar char="−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64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40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4"/>
          <p:cNvSpPr>
            <a:spLocks noChangeArrowheads="1"/>
          </p:cNvSpPr>
          <p:nvPr/>
        </p:nvSpPr>
        <p:spPr bwMode="auto">
          <a:xfrm>
            <a:off x="0" y="6419850"/>
            <a:ext cx="12192000" cy="4381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sv-SE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2984" y="696913"/>
            <a:ext cx="9356470" cy="539496"/>
          </a:xfrm>
          <a:prstGeom prst="rect">
            <a:avLst/>
          </a:prstGeom>
        </p:spPr>
        <p:txBody>
          <a:bodyPr vert="horz" lIns="46800" tIns="46800" rIns="46800" bIns="46800" rtlCol="0" anchor="t" anchorCtr="0">
            <a:sp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2985" y="1699201"/>
            <a:ext cx="9354312" cy="4454525"/>
          </a:xfrm>
          <a:prstGeom prst="rect">
            <a:avLst/>
          </a:prstGeom>
        </p:spPr>
        <p:txBody>
          <a:bodyPr vert="horz" lIns="46800" tIns="46800" rIns="46800" bIns="4680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2675" y="6545325"/>
            <a:ext cx="2160000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91745" y="6545325"/>
            <a:ext cx="7488767" cy="18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6587" y="6545325"/>
            <a:ext cx="620184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Line 49"/>
          <p:cNvSpPr>
            <a:spLocks noChangeShapeType="1"/>
          </p:cNvSpPr>
          <p:nvPr/>
        </p:nvSpPr>
        <p:spPr bwMode="auto">
          <a:xfrm>
            <a:off x="0" y="644525"/>
            <a:ext cx="12192000" cy="0"/>
          </a:xfrm>
          <a:prstGeom prst="line">
            <a:avLst/>
          </a:prstGeom>
          <a:noFill/>
          <a:ln w="12700">
            <a:solidFill>
              <a:srgbClr val="00255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sz="1800"/>
          </a:p>
        </p:txBody>
      </p:sp>
      <p:pic>
        <p:nvPicPr>
          <p:cNvPr id="10" name="Logo Ny"/>
          <p:cNvPicPr>
            <a:picLocks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55" t="30367" r="9893" b="32240"/>
          <a:stretch/>
        </p:blipFill>
        <p:spPr>
          <a:xfrm>
            <a:off x="1481724" y="319772"/>
            <a:ext cx="961200" cy="1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433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000" indent="-288000" algn="l" defTabSz="914400" rtl="0" eaLnBrk="1" latinLnBrk="0" hangingPunct="1">
        <a:spcBef>
          <a:spcPts val="1200"/>
        </a:spcBef>
        <a:buFont typeface="Arial" panose="020B0604020202020204" pitchFamily="34" charset="0"/>
        <a:buChar char="−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64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40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latshållare för innehåll 8" descr="En bild som visar mark, klippa, utomhus, växt&#10;&#10;Automatiskt genererad beskrivning">
            <a:extLst>
              <a:ext uri="{FF2B5EF4-FFF2-40B4-BE49-F238E27FC236}">
                <a16:creationId xmlns:a16="http://schemas.microsoft.com/office/drawing/2014/main" id="{59F7885C-81EC-4E15-BFE6-AD609EE5466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50" b="1040"/>
          <a:stretch/>
        </p:blipFill>
        <p:spPr>
          <a:xfrm>
            <a:off x="20" y="648000"/>
            <a:ext cx="12191980" cy="5770800"/>
          </a:xfrm>
          <a:prstGeom prst="rect">
            <a:avLst/>
          </a:prstGeom>
          <a:noFill/>
        </p:spPr>
      </p:pic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88513BFA-60FD-4CFB-8E82-84F3F4A44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6587" y="6545325"/>
            <a:ext cx="620184" cy="18720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552F452E-B795-4D05-B605-588F6513802C}" type="slidenum">
              <a:rPr lang="sv-SE" smtClean="0"/>
              <a:pPr>
                <a:spcAft>
                  <a:spcPts val="600"/>
                </a:spcAft>
              </a:pPr>
              <a:t>1</a:t>
            </a:fld>
            <a:endParaRPr lang="sv-SE"/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73DA84C6-0A35-4B24-B975-ACB517F5D895}"/>
              </a:ext>
            </a:extLst>
          </p:cNvPr>
          <p:cNvSpPr txBox="1"/>
          <p:nvPr/>
        </p:nvSpPr>
        <p:spPr>
          <a:xfrm>
            <a:off x="3019004" y="735738"/>
            <a:ext cx="615399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sv-SE" sz="3600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Sortirovka</a:t>
            </a:r>
            <a:r>
              <a:rPr lang="sv-SE" sz="36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- NVM</a:t>
            </a:r>
            <a:endParaRPr lang="sv-SE" sz="3600" dirty="0">
              <a:solidFill>
                <a:schemeClr val="bg1"/>
              </a:solidFill>
              <a:latin typeface="Skanska Sans Pro" panose="02000503060000020004" pitchFamily="50" charset="0"/>
            </a:endParaRPr>
          </a:p>
        </p:txBody>
      </p:sp>
      <p:sp>
        <p:nvSpPr>
          <p:cNvPr id="13" name="Platshållare för innehåll 1">
            <a:extLst>
              <a:ext uri="{FF2B5EF4-FFF2-40B4-BE49-F238E27FC236}">
                <a16:creationId xmlns:a16="http://schemas.microsoft.com/office/drawing/2014/main" id="{26092809-87D6-4AE4-9FE1-161E86E3E3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0" y="1722857"/>
            <a:ext cx="4000500" cy="4454525"/>
          </a:xfrm>
        </p:spPr>
        <p:txBody>
          <a:bodyPr/>
          <a:lstStyle/>
          <a:p>
            <a:r>
              <a:rPr lang="sv-SE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Skanska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stremitsya</a:t>
            </a:r>
            <a:r>
              <a:rPr lang="sv-SE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stat'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klimaticheski</a:t>
            </a:r>
            <a:r>
              <a:rPr lang="sv-SE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neytral'noy</a:t>
            </a:r>
            <a:r>
              <a:rPr lang="sv-SE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k 2045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godu</a:t>
            </a:r>
            <a:r>
              <a:rPr lang="sv-SE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</a:t>
            </a:r>
          </a:p>
          <a:p>
            <a:r>
              <a:rPr lang="sv-SE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Segodnya</a:t>
            </a:r>
            <a:r>
              <a:rPr lang="sv-SE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: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otkhody</a:t>
            </a:r>
            <a:r>
              <a:rPr lang="sv-SE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sostavlyayut</a:t>
            </a:r>
            <a:r>
              <a:rPr lang="sv-SE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okolo</a:t>
            </a:r>
            <a:r>
              <a:rPr lang="sv-SE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5%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nashego</a:t>
            </a:r>
            <a:r>
              <a:rPr lang="sv-SE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obshchego</a:t>
            </a:r>
            <a:r>
              <a:rPr lang="sv-SE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vozdeystviya</a:t>
            </a:r>
            <a:r>
              <a:rPr lang="sv-SE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na</a:t>
            </a:r>
            <a:r>
              <a:rPr lang="sv-SE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klimat</a:t>
            </a:r>
          </a:p>
          <a:p>
            <a:r>
              <a:rPr lang="sv-SE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Imeya</a:t>
            </a:r>
            <a:r>
              <a:rPr lang="sv-SE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khoroshuyu</a:t>
            </a:r>
            <a:r>
              <a:rPr lang="sv-SE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sortirovku</a:t>
            </a:r>
            <a:r>
              <a:rPr lang="sv-SE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, my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ekonomim</a:t>
            </a:r>
            <a:r>
              <a:rPr lang="sv-SE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ne</a:t>
            </a:r>
            <a:r>
              <a:rPr lang="sv-SE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tol'ko</a:t>
            </a:r>
            <a:r>
              <a:rPr lang="sv-SE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na</a:t>
            </a:r>
            <a:r>
              <a:rPr lang="sv-SE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vybrosakh</a:t>
            </a:r>
            <a:r>
              <a:rPr lang="sv-SE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SO2, no i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na</a:t>
            </a:r>
            <a:r>
              <a:rPr lang="sv-SE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den'gakh</a:t>
            </a:r>
            <a:r>
              <a:rPr lang="sv-SE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.</a:t>
            </a:r>
            <a:endParaRPr lang="sv-SE" dirty="0">
              <a:solidFill>
                <a:schemeClr val="bg1"/>
              </a:solidFill>
              <a:latin typeface="Skanska Sans Pro" panose="02000503060000020004" pitchFamily="50" charset="0"/>
            </a:endParaRPr>
          </a:p>
        </p:txBody>
      </p:sp>
      <p:graphicFrame>
        <p:nvGraphicFramePr>
          <p:cNvPr id="14" name="Tabell 9">
            <a:extLst>
              <a:ext uri="{FF2B5EF4-FFF2-40B4-BE49-F238E27FC236}">
                <a16:creationId xmlns:a16="http://schemas.microsoft.com/office/drawing/2014/main" id="{DA909135-8A91-4AC5-AEAA-4D26DA8BF9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387048"/>
              </p:ext>
            </p:extLst>
          </p:nvPr>
        </p:nvGraphicFramePr>
        <p:xfrm>
          <a:off x="501581" y="1359482"/>
          <a:ext cx="4227592" cy="501609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113796">
                  <a:extLst>
                    <a:ext uri="{9D8B030D-6E8A-4147-A177-3AD203B41FA5}">
                      <a16:colId xmlns:a16="http://schemas.microsoft.com/office/drawing/2014/main" val="983743991"/>
                    </a:ext>
                  </a:extLst>
                </a:gridCol>
                <a:gridCol w="2113796">
                  <a:extLst>
                    <a:ext uri="{9D8B030D-6E8A-4147-A177-3AD203B41FA5}">
                      <a16:colId xmlns:a16="http://schemas.microsoft.com/office/drawing/2014/main" val="2821265472"/>
                    </a:ext>
                  </a:extLst>
                </a:gridCol>
              </a:tblGrid>
              <a:tr h="352779">
                <a:tc>
                  <a:txBody>
                    <a:bodyPr/>
                    <a:lstStyle/>
                    <a:p>
                      <a:r>
                        <a:rPr lang="sv-SE" sz="1600" b="1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Tseny</a:t>
                      </a:r>
                      <a:endParaRPr lang="sv-S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b="1" dirty="0"/>
                        <a:t>Kr/</a:t>
                      </a:r>
                      <a:r>
                        <a:rPr lang="sv-SE" sz="1600" b="1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tonny</a:t>
                      </a:r>
                      <a:endParaRPr lang="sv-SE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1850400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400" b="0" i="0" kern="1200" dirty="0" err="1">
                          <a:solidFill>
                            <a:srgbClr val="FF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Goryuchiye</a:t>
                      </a:r>
                      <a:endParaRPr lang="sv-SE" sz="1400" b="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>
                          <a:solidFill>
                            <a:srgbClr val="FF0000"/>
                          </a:solidFill>
                        </a:rPr>
                        <a:t>658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0860407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400" b="0" i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Drevesina</a:t>
                      </a:r>
                      <a:endParaRPr lang="sv-SE" sz="1400" b="0" dirty="0">
                        <a:latin typeface="+mj-lt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/>
                        <a:t>104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644383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400" b="0" i="0" kern="1200" dirty="0" err="1">
                          <a:solidFill>
                            <a:srgbClr val="FF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Osobyy</a:t>
                      </a:r>
                      <a:r>
                        <a:rPr lang="sv-SE" sz="1400" b="0" i="0" kern="1200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(</a:t>
                      </a:r>
                      <a:r>
                        <a:rPr lang="sv-SE" sz="1400" b="0" i="0" kern="1200" dirty="0" err="1">
                          <a:solidFill>
                            <a:srgbClr val="FF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minerskaya</a:t>
                      </a:r>
                      <a:r>
                        <a:rPr lang="sv-SE" sz="1400" b="0" i="0" kern="1200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400" b="0" i="0" kern="1200" dirty="0" err="1">
                          <a:solidFill>
                            <a:srgbClr val="FF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sherst</a:t>
                      </a:r>
                      <a:r>
                        <a:rPr lang="sv-SE" sz="1400" b="0" i="0" kern="1200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')</a:t>
                      </a:r>
                      <a:endParaRPr lang="sv-SE" sz="1400" b="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>
                          <a:solidFill>
                            <a:srgbClr val="FF0000"/>
                          </a:solidFill>
                        </a:rPr>
                        <a:t>901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337506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400" b="0" i="0" kern="1200" dirty="0" err="1">
                          <a:solidFill>
                            <a:srgbClr val="3D9B35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Metallolom</a:t>
                      </a:r>
                      <a:endParaRPr lang="sv-SE" sz="1400" b="0" dirty="0">
                        <a:solidFill>
                          <a:srgbClr val="3D9B35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-1245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067419"/>
                  </a:ext>
                </a:extLst>
              </a:tr>
              <a:tr h="617363">
                <a:tc>
                  <a:txBody>
                    <a:bodyPr/>
                    <a:lstStyle/>
                    <a:p>
                      <a:r>
                        <a:rPr lang="sv-SE" sz="1400" b="0" i="0" kern="1200" dirty="0" err="1">
                          <a:solidFill>
                            <a:srgbClr val="FF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Smeshannyy</a:t>
                      </a:r>
                      <a:r>
                        <a:rPr lang="sv-SE" sz="1400" b="0" i="0" kern="1200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(</a:t>
                      </a:r>
                      <a:r>
                        <a:rPr lang="sv-SE" sz="1400" b="0" i="0" kern="1200" dirty="0" err="1">
                          <a:solidFill>
                            <a:srgbClr val="FF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dlya</a:t>
                      </a:r>
                      <a:r>
                        <a:rPr lang="sv-SE" sz="1400" b="0" i="0" kern="1200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post-</a:t>
                      </a:r>
                      <a:r>
                        <a:rPr lang="sv-SE" sz="1400" b="0" i="0" kern="1200" dirty="0" err="1">
                          <a:solidFill>
                            <a:srgbClr val="FF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sortirovki</a:t>
                      </a:r>
                      <a:r>
                        <a:rPr lang="sv-SE" sz="1400" b="0" i="0" kern="1200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)</a:t>
                      </a:r>
                      <a:endParaRPr lang="sv-SE" sz="1400" b="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>
                          <a:solidFill>
                            <a:srgbClr val="FF0000"/>
                          </a:solidFill>
                        </a:rPr>
                        <a:t>906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700290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400" b="0" i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Zapolnit</a:t>
                      </a:r>
                      <a:r>
                        <a:rPr lang="sv-SE" sz="14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' material</a:t>
                      </a:r>
                      <a:endParaRPr lang="sv-SE" sz="1400" b="0" dirty="0">
                        <a:latin typeface="+mj-lt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/>
                        <a:t>165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6309746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4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Gips</a:t>
                      </a:r>
                      <a:endParaRPr lang="sv-SE" sz="1400" b="0" dirty="0">
                        <a:latin typeface="+mj-lt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/>
                        <a:t>500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560609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400" b="0" i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Masele</a:t>
                      </a:r>
                      <a:r>
                        <a:rPr lang="sv-SE" sz="14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400" b="0" i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minerale</a:t>
                      </a:r>
                      <a:endParaRPr lang="sv-SE" sz="1400" b="0" dirty="0">
                        <a:latin typeface="+mj-lt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/>
                        <a:t>165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2625712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400" b="0" i="0" kern="1200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Svalka</a:t>
                      </a:r>
                      <a:endParaRPr lang="sv-SE" sz="1400" b="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>
                          <a:solidFill>
                            <a:srgbClr val="FF0000"/>
                          </a:solidFill>
                        </a:rPr>
                        <a:t>988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139258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400" b="0" i="0" kern="1200" dirty="0" err="1">
                          <a:solidFill>
                            <a:srgbClr val="3D9B35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Karton</a:t>
                      </a:r>
                      <a:endParaRPr lang="sv-SE" sz="1400" b="0" dirty="0">
                        <a:solidFill>
                          <a:srgbClr val="3D9B35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-675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948208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4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Plastik</a:t>
                      </a:r>
                      <a:endParaRPr lang="sv-SE" sz="1400" b="0" dirty="0">
                        <a:latin typeface="+mj-lt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/>
                        <a:t>493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908429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400" b="0" i="0" kern="1200" dirty="0">
                          <a:solidFill>
                            <a:srgbClr val="3D9B35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Kabel'</a:t>
                      </a:r>
                      <a:endParaRPr lang="sv-SE" sz="1400" b="0" dirty="0">
                        <a:solidFill>
                          <a:srgbClr val="3D9B35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-5504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0273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1508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latshållare för innehåll 8" descr="En bild som visar mark, klippa, utomhus, växt&#10;&#10;Automatiskt genererad beskrivning">
            <a:extLst>
              <a:ext uri="{FF2B5EF4-FFF2-40B4-BE49-F238E27FC236}">
                <a16:creationId xmlns:a16="http://schemas.microsoft.com/office/drawing/2014/main" id="{7D2B3A01-BB8F-4F23-82F2-57A35771A7A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50" b="1040"/>
          <a:stretch/>
        </p:blipFill>
        <p:spPr>
          <a:xfrm>
            <a:off x="20" y="648000"/>
            <a:ext cx="12191980" cy="5770800"/>
          </a:xfrm>
          <a:prstGeom prst="rect">
            <a:avLst/>
          </a:prstGeom>
          <a:noFill/>
        </p:spPr>
      </p:pic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82E3E64-56C2-40DD-A957-256B4F069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2</a:t>
            </a:fld>
            <a:endParaRPr lang="sv-SE"/>
          </a:p>
        </p:txBody>
      </p:sp>
      <p:sp>
        <p:nvSpPr>
          <p:cNvPr id="7" name="Rubrik 6">
            <a:extLst>
              <a:ext uri="{FF2B5EF4-FFF2-40B4-BE49-F238E27FC236}">
                <a16:creationId xmlns:a16="http://schemas.microsoft.com/office/drawing/2014/main" id="{12BC5712-9DA4-470C-948C-AC3EA4495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872" y="604736"/>
            <a:ext cx="10997227" cy="537712"/>
          </a:xfrm>
        </p:spPr>
        <p:txBody>
          <a:bodyPr/>
          <a:lstStyle/>
          <a:p>
            <a:r>
              <a:rPr lang="sv-SE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Kak</a:t>
            </a:r>
            <a:r>
              <a:rPr lang="sv-SE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sokrashchayutsya</a:t>
            </a:r>
            <a:r>
              <a:rPr lang="sv-SE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vybrosy</a:t>
            </a:r>
            <a:r>
              <a:rPr lang="sv-SE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CO2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pri</a:t>
            </a:r>
            <a:r>
              <a:rPr lang="sv-SE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sortirovke</a:t>
            </a:r>
            <a:r>
              <a:rPr lang="sv-SE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na</a:t>
            </a:r>
            <a:r>
              <a:rPr lang="sv-SE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NVM 2021</a:t>
            </a:r>
            <a:endParaRPr lang="sv-SE" dirty="0">
              <a:solidFill>
                <a:schemeClr val="bg1"/>
              </a:solidFill>
              <a:latin typeface="Skanska Sans Pro" panose="02000503060000020004" pitchFamily="50" charset="0"/>
              <a:cs typeface="Arial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F807C65-3404-40D1-8EBE-9387C9BAFF22}"/>
              </a:ext>
            </a:extLst>
          </p:cNvPr>
          <p:cNvSpPr txBox="1"/>
          <p:nvPr/>
        </p:nvSpPr>
        <p:spPr>
          <a:xfrm>
            <a:off x="8299151" y="1119939"/>
            <a:ext cx="274320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46800" tIns="45720" rIns="4680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2000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Pri</a:t>
            </a:r>
            <a:r>
              <a:rPr lang="sv-SE" sz="20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</a:t>
            </a:r>
            <a:r>
              <a:rPr lang="sv-SE" sz="2000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sortirovke</a:t>
            </a:r>
            <a:endParaRPr lang="en-US" sz="2000" dirty="0" err="1">
              <a:solidFill>
                <a:schemeClr val="bg1"/>
              </a:solidFill>
              <a:latin typeface="Skanska Sans Pro" panose="02000503060000020004" pitchFamily="50" charset="0"/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5C9B71D-F4B4-4C8B-B1D7-5C17C3308E73}"/>
              </a:ext>
            </a:extLst>
          </p:cNvPr>
          <p:cNvSpPr txBox="1"/>
          <p:nvPr/>
        </p:nvSpPr>
        <p:spPr>
          <a:xfrm>
            <a:off x="1908421" y="1119938"/>
            <a:ext cx="274320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46800" tIns="45720" rIns="4680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2000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Bez</a:t>
            </a:r>
            <a:r>
              <a:rPr lang="sv-SE" sz="20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</a:t>
            </a:r>
            <a:r>
              <a:rPr lang="sv-SE" sz="2000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sortirovki</a:t>
            </a:r>
            <a:endParaRPr lang="en-US" sz="2000" dirty="0" err="1">
              <a:solidFill>
                <a:schemeClr val="bg1"/>
              </a:solidFill>
              <a:latin typeface="Skanska Sans Pro" panose="02000503060000020004" pitchFamily="50" charset="0"/>
              <a:cs typeface="Arial"/>
            </a:endParaRPr>
          </a:p>
        </p:txBody>
      </p:sp>
      <p:graphicFrame>
        <p:nvGraphicFramePr>
          <p:cNvPr id="11" name="Table 14">
            <a:extLst>
              <a:ext uri="{FF2B5EF4-FFF2-40B4-BE49-F238E27FC236}">
                <a16:creationId xmlns:a16="http://schemas.microsoft.com/office/drawing/2014/main" id="{37188974-02A3-455C-AF42-78EB54CF46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9655389"/>
              </p:ext>
            </p:extLst>
          </p:nvPr>
        </p:nvGraphicFramePr>
        <p:xfrm>
          <a:off x="6614405" y="5491833"/>
          <a:ext cx="4677942" cy="8839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559314">
                  <a:extLst>
                    <a:ext uri="{9D8B030D-6E8A-4147-A177-3AD203B41FA5}">
                      <a16:colId xmlns:a16="http://schemas.microsoft.com/office/drawing/2014/main" val="3925037910"/>
                    </a:ext>
                  </a:extLst>
                </a:gridCol>
                <a:gridCol w="1559314">
                  <a:extLst>
                    <a:ext uri="{9D8B030D-6E8A-4147-A177-3AD203B41FA5}">
                      <a16:colId xmlns:a16="http://schemas.microsoft.com/office/drawing/2014/main" val="61762345"/>
                    </a:ext>
                  </a:extLst>
                </a:gridCol>
                <a:gridCol w="1559314">
                  <a:extLst>
                    <a:ext uri="{9D8B030D-6E8A-4147-A177-3AD203B41FA5}">
                      <a16:colId xmlns:a16="http://schemas.microsoft.com/office/drawing/2014/main" val="1381475140"/>
                    </a:ext>
                  </a:extLst>
                </a:gridCol>
              </a:tblGrid>
              <a:tr h="235342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Vozdeystviye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transporta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otkhodov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Obshchiy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tonnazh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1">
                        <a:buNone/>
                      </a:pP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Tonny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CO2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201339"/>
                  </a:ext>
                </a:extLst>
              </a:tr>
              <a:tr h="235342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000" dirty="0"/>
                        <a:t>1200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000" dirty="0"/>
                        <a:t>-13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811367"/>
                  </a:ext>
                </a:extLst>
              </a:tr>
              <a:tr h="243457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Tonny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CO2</a:t>
                      </a:r>
                      <a:endParaRPr lang="en-US" sz="10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110 </a:t>
                      </a:r>
                      <a:r>
                        <a:rPr lang="en-US" sz="1000" b="1" dirty="0" err="1"/>
                        <a:t>tonna</a:t>
                      </a:r>
                      <a:endParaRPr lang="en-US" sz="10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4251649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E0C5FD77-8E3A-4610-B371-9AD8C9DE5B63}"/>
              </a:ext>
            </a:extLst>
          </p:cNvPr>
          <p:cNvSpPr txBox="1"/>
          <p:nvPr/>
        </p:nvSpPr>
        <p:spPr>
          <a:xfrm>
            <a:off x="10760841" y="5998152"/>
            <a:ext cx="1231491" cy="830997"/>
          </a:xfrm>
          <a:prstGeom prst="rect">
            <a:avLst/>
          </a:prstGeom>
          <a:solidFill>
            <a:srgbClr val="0070C0"/>
          </a:solidFill>
        </p:spPr>
        <p:txBody>
          <a:bodyPr rot="0" spcFirstLastPara="0" vertOverflow="overflow" horzOverflow="overflow" vert="horz" wrap="square" lIns="46800" tIns="45720" rIns="4680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1200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Sokhraneno</a:t>
            </a:r>
            <a:r>
              <a:rPr lang="sv-SE" sz="12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</a:t>
            </a:r>
            <a:r>
              <a:rPr lang="sv-SE" sz="1200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dlya</a:t>
            </a:r>
            <a:r>
              <a:rPr lang="sv-SE" sz="12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</a:t>
            </a:r>
            <a:r>
              <a:rPr lang="sv-SE" sz="1200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okruzhayushchey</a:t>
            </a:r>
            <a:r>
              <a:rPr lang="sv-SE" sz="12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</a:t>
            </a:r>
            <a:r>
              <a:rPr lang="sv-SE" sz="1200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sredy</a:t>
            </a:r>
            <a:r>
              <a:rPr lang="sv-SE" sz="12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</a:t>
            </a:r>
            <a:r>
              <a:rPr lang="sv-SE" sz="1200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putem</a:t>
            </a:r>
            <a:r>
              <a:rPr lang="sv-SE" sz="12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</a:t>
            </a:r>
            <a:r>
              <a:rPr lang="sv-SE" sz="1200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sortirovki</a:t>
            </a:r>
            <a:endParaRPr lang="en-US" sz="1200" dirty="0">
              <a:solidFill>
                <a:schemeClr val="bg1"/>
              </a:solidFill>
              <a:latin typeface="Skanska Sans Pro" panose="02000503060000020004" pitchFamily="50" charset="0"/>
              <a:cs typeface="Arial"/>
            </a:endParaRPr>
          </a:p>
        </p:txBody>
      </p:sp>
      <p:graphicFrame>
        <p:nvGraphicFramePr>
          <p:cNvPr id="17" name="Tabell 6">
            <a:extLst>
              <a:ext uri="{FF2B5EF4-FFF2-40B4-BE49-F238E27FC236}">
                <a16:creationId xmlns:a16="http://schemas.microsoft.com/office/drawing/2014/main" id="{7BE2B2AE-85A6-45D7-91B3-7029BA3109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2440660"/>
              </p:ext>
            </p:extLst>
          </p:nvPr>
        </p:nvGraphicFramePr>
        <p:xfrm>
          <a:off x="6619048" y="1580451"/>
          <a:ext cx="4673299" cy="3863347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075836">
                  <a:extLst>
                    <a:ext uri="{9D8B030D-6E8A-4147-A177-3AD203B41FA5}">
                      <a16:colId xmlns:a16="http://schemas.microsoft.com/office/drawing/2014/main" val="411698697"/>
                    </a:ext>
                  </a:extLst>
                </a:gridCol>
                <a:gridCol w="1359766">
                  <a:extLst>
                    <a:ext uri="{9D8B030D-6E8A-4147-A177-3AD203B41FA5}">
                      <a16:colId xmlns:a16="http://schemas.microsoft.com/office/drawing/2014/main" val="3928926078"/>
                    </a:ext>
                  </a:extLst>
                </a:gridCol>
                <a:gridCol w="1237697">
                  <a:extLst>
                    <a:ext uri="{9D8B030D-6E8A-4147-A177-3AD203B41FA5}">
                      <a16:colId xmlns:a16="http://schemas.microsoft.com/office/drawing/2014/main" val="4259797968"/>
                    </a:ext>
                  </a:extLst>
                </a:gridCol>
              </a:tblGrid>
              <a:tr h="306373">
                <a:tc>
                  <a:txBody>
                    <a:bodyPr/>
                    <a:lstStyle/>
                    <a:p>
                      <a:r>
                        <a:rPr lang="sv-SE" sz="1100" dirty="0"/>
                        <a:t>Material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1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Tonnazh</a:t>
                      </a:r>
                      <a:endParaRPr lang="sv-S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1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Tonny</a:t>
                      </a:r>
                      <a:r>
                        <a:rPr lang="sv-SE" sz="11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CO2</a:t>
                      </a:r>
                      <a:endParaRPr lang="sv-SE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900220"/>
                  </a:ext>
                </a:extLst>
              </a:tr>
              <a:tr h="300366">
                <a:tc>
                  <a:txBody>
                    <a:bodyPr/>
                    <a:lstStyle/>
                    <a:p>
                      <a:r>
                        <a:rPr lang="sv-SE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Elektronnyy</a:t>
                      </a:r>
                      <a:endParaRPr lang="sv-SE" sz="12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2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5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331440"/>
                  </a:ext>
                </a:extLst>
              </a:tr>
              <a:tr h="312380">
                <a:tc>
                  <a:txBody>
                    <a:bodyPr/>
                    <a:lstStyle/>
                    <a:p>
                      <a:r>
                        <a:rPr lang="sv-SE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Drevesina</a:t>
                      </a:r>
                      <a:endParaRPr lang="sv-SE" sz="12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315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601739"/>
                  </a:ext>
                </a:extLst>
              </a:tr>
              <a:tr h="306373">
                <a:tc>
                  <a:txBody>
                    <a:bodyPr/>
                    <a:lstStyle/>
                    <a:p>
                      <a:r>
                        <a:rPr lang="sv-SE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Goryuchiye</a:t>
                      </a:r>
                      <a:endParaRPr lang="sv-SE" sz="12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130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-33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382752"/>
                  </a:ext>
                </a:extLst>
              </a:tr>
              <a:tr h="312380">
                <a:tc>
                  <a:txBody>
                    <a:bodyPr/>
                    <a:lstStyle/>
                    <a:p>
                      <a:r>
                        <a:rPr lang="sv-SE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Upakovochnyye</a:t>
                      </a:r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materialy</a:t>
                      </a:r>
                      <a:endParaRPr lang="sv-SE" sz="12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40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23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385241"/>
                  </a:ext>
                </a:extLst>
              </a:tr>
              <a:tr h="306373">
                <a:tc>
                  <a:txBody>
                    <a:bodyPr/>
                    <a:lstStyle/>
                    <a:p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Svalka (</a:t>
                      </a:r>
                      <a:r>
                        <a:rPr lang="sv-SE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sortirovannaya</a:t>
                      </a:r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sv-SE" sz="12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3581982"/>
                  </a:ext>
                </a:extLst>
              </a:tr>
              <a:tr h="318388">
                <a:tc>
                  <a:txBody>
                    <a:bodyPr/>
                    <a:lstStyle/>
                    <a:p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Gips</a:t>
                      </a:r>
                      <a:endParaRPr lang="sv-SE" sz="12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178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36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547631"/>
                  </a:ext>
                </a:extLst>
              </a:tr>
              <a:tr h="306373">
                <a:tc>
                  <a:txBody>
                    <a:bodyPr/>
                    <a:lstStyle/>
                    <a:p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Lom i metall</a:t>
                      </a:r>
                      <a:endParaRPr lang="sv-SE" sz="12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166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349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604499"/>
                  </a:ext>
                </a:extLst>
              </a:tr>
              <a:tr h="300366">
                <a:tc>
                  <a:txBody>
                    <a:bodyPr/>
                    <a:lstStyle/>
                    <a:p>
                      <a:r>
                        <a:rPr lang="sv-SE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Zapolnit</a:t>
                      </a:r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' material</a:t>
                      </a:r>
                      <a:endParaRPr lang="sv-SE" sz="12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356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-249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711071"/>
                  </a:ext>
                </a:extLst>
              </a:tr>
              <a:tr h="384468">
                <a:tc>
                  <a:txBody>
                    <a:bodyPr/>
                    <a:lstStyle/>
                    <a:p>
                      <a:r>
                        <a:rPr lang="sv-SE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Smeshannyye</a:t>
                      </a:r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otkhody</a:t>
                      </a:r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dlya</a:t>
                      </a:r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post-</a:t>
                      </a:r>
                      <a:r>
                        <a:rPr lang="sv-SE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sortirovki</a:t>
                      </a:r>
                      <a:endParaRPr lang="sv-SE" sz="12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13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-7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067935"/>
                  </a:ext>
                </a:extLst>
              </a:tr>
              <a:tr h="318388">
                <a:tc>
                  <a:txBody>
                    <a:bodyPr/>
                    <a:lstStyle/>
                    <a:p>
                      <a:r>
                        <a:rPr lang="sv-SE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Opasnyye</a:t>
                      </a:r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otkhody</a:t>
                      </a:r>
                      <a:endParaRPr lang="sv-SE" sz="12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349099"/>
                  </a:ext>
                </a:extLst>
              </a:tr>
              <a:tr h="31838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Utilizatsiya</a:t>
                      </a:r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CO2 (</a:t>
                      </a:r>
                      <a:r>
                        <a:rPr lang="sv-SE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tonny</a:t>
                      </a:r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2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000" dirty="0"/>
                        <a:t>1200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/>
                        </a:rPr>
                        <a:t>123</a:t>
                      </a:r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222195"/>
                  </a:ext>
                </a:extLst>
              </a:tr>
            </a:tbl>
          </a:graphicData>
        </a:graphic>
      </p:graphicFrame>
      <p:graphicFrame>
        <p:nvGraphicFramePr>
          <p:cNvPr id="18" name="Tabell 6">
            <a:extLst>
              <a:ext uri="{FF2B5EF4-FFF2-40B4-BE49-F238E27FC236}">
                <a16:creationId xmlns:a16="http://schemas.microsoft.com/office/drawing/2014/main" id="{E97E1E47-3E2E-4D11-B55F-155B9899A0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1020791"/>
              </p:ext>
            </p:extLst>
          </p:nvPr>
        </p:nvGraphicFramePr>
        <p:xfrm>
          <a:off x="669075" y="1580451"/>
          <a:ext cx="4673299" cy="3863347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075836">
                  <a:extLst>
                    <a:ext uri="{9D8B030D-6E8A-4147-A177-3AD203B41FA5}">
                      <a16:colId xmlns:a16="http://schemas.microsoft.com/office/drawing/2014/main" val="411698697"/>
                    </a:ext>
                  </a:extLst>
                </a:gridCol>
                <a:gridCol w="1359766">
                  <a:extLst>
                    <a:ext uri="{9D8B030D-6E8A-4147-A177-3AD203B41FA5}">
                      <a16:colId xmlns:a16="http://schemas.microsoft.com/office/drawing/2014/main" val="3928926078"/>
                    </a:ext>
                  </a:extLst>
                </a:gridCol>
                <a:gridCol w="1237697">
                  <a:extLst>
                    <a:ext uri="{9D8B030D-6E8A-4147-A177-3AD203B41FA5}">
                      <a16:colId xmlns:a16="http://schemas.microsoft.com/office/drawing/2014/main" val="4259797968"/>
                    </a:ext>
                  </a:extLst>
                </a:gridCol>
              </a:tblGrid>
              <a:tr h="306373">
                <a:tc>
                  <a:txBody>
                    <a:bodyPr/>
                    <a:lstStyle/>
                    <a:p>
                      <a:r>
                        <a:rPr lang="sv-SE" sz="1100" dirty="0"/>
                        <a:t>Material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1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Tonnazh</a:t>
                      </a:r>
                      <a:endParaRPr lang="sv-S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1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Tonny</a:t>
                      </a:r>
                      <a:r>
                        <a:rPr lang="sv-SE" sz="11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CO2</a:t>
                      </a:r>
                      <a:endParaRPr lang="sv-SE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900220"/>
                  </a:ext>
                </a:extLst>
              </a:tr>
              <a:tr h="300366">
                <a:tc>
                  <a:txBody>
                    <a:bodyPr/>
                    <a:lstStyle/>
                    <a:p>
                      <a:r>
                        <a:rPr lang="sv-SE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Elektronnyy</a:t>
                      </a:r>
                      <a:endParaRPr lang="sv-SE" sz="12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331440"/>
                  </a:ext>
                </a:extLst>
              </a:tr>
              <a:tr h="312380">
                <a:tc>
                  <a:txBody>
                    <a:bodyPr/>
                    <a:lstStyle/>
                    <a:p>
                      <a:r>
                        <a:rPr lang="sv-SE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Drevesina</a:t>
                      </a:r>
                      <a:endParaRPr lang="sv-SE" sz="12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601739"/>
                  </a:ext>
                </a:extLst>
              </a:tr>
              <a:tr h="306373">
                <a:tc>
                  <a:txBody>
                    <a:bodyPr/>
                    <a:lstStyle/>
                    <a:p>
                      <a:r>
                        <a:rPr lang="sv-SE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Goryuchiye</a:t>
                      </a:r>
                      <a:endParaRPr lang="sv-SE" sz="12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382752"/>
                  </a:ext>
                </a:extLst>
              </a:tr>
              <a:tr h="312380">
                <a:tc>
                  <a:txBody>
                    <a:bodyPr/>
                    <a:lstStyle/>
                    <a:p>
                      <a:r>
                        <a:rPr lang="sv-SE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Upakovochnyye</a:t>
                      </a:r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materialy</a:t>
                      </a:r>
                      <a:endParaRPr lang="sv-SE" sz="12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385241"/>
                  </a:ext>
                </a:extLst>
              </a:tr>
              <a:tr h="306373">
                <a:tc>
                  <a:txBody>
                    <a:bodyPr/>
                    <a:lstStyle/>
                    <a:p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Svalka (</a:t>
                      </a:r>
                      <a:r>
                        <a:rPr lang="sv-SE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sortirovannaya</a:t>
                      </a:r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sv-SE" sz="12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3581982"/>
                  </a:ext>
                </a:extLst>
              </a:tr>
              <a:tr h="318388">
                <a:tc>
                  <a:txBody>
                    <a:bodyPr/>
                    <a:lstStyle/>
                    <a:p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Gips</a:t>
                      </a:r>
                      <a:endParaRPr lang="sv-SE" sz="12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547631"/>
                  </a:ext>
                </a:extLst>
              </a:tr>
              <a:tr h="306373">
                <a:tc>
                  <a:txBody>
                    <a:bodyPr/>
                    <a:lstStyle/>
                    <a:p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Lom i metall</a:t>
                      </a:r>
                      <a:endParaRPr lang="sv-SE" sz="12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604499"/>
                  </a:ext>
                </a:extLst>
              </a:tr>
              <a:tr h="300366">
                <a:tc>
                  <a:txBody>
                    <a:bodyPr/>
                    <a:lstStyle/>
                    <a:p>
                      <a:r>
                        <a:rPr lang="sv-SE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Zapolnit</a:t>
                      </a:r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' material</a:t>
                      </a:r>
                      <a:endParaRPr lang="sv-SE" sz="12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711071"/>
                  </a:ext>
                </a:extLst>
              </a:tr>
              <a:tr h="384468">
                <a:tc>
                  <a:txBody>
                    <a:bodyPr/>
                    <a:lstStyle/>
                    <a:p>
                      <a:r>
                        <a:rPr lang="sv-SE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Smeshannyye</a:t>
                      </a:r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otkhody</a:t>
                      </a:r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dlya</a:t>
                      </a:r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post-</a:t>
                      </a:r>
                      <a:r>
                        <a:rPr lang="sv-SE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sortirovki</a:t>
                      </a:r>
                      <a:endParaRPr lang="sv-SE" sz="12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1200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-624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067935"/>
                  </a:ext>
                </a:extLst>
              </a:tr>
              <a:tr h="318388">
                <a:tc>
                  <a:txBody>
                    <a:bodyPr/>
                    <a:lstStyle/>
                    <a:p>
                      <a:r>
                        <a:rPr lang="sv-SE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Opasnyye</a:t>
                      </a:r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otkhody</a:t>
                      </a:r>
                      <a:endParaRPr lang="sv-SE" sz="12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349099"/>
                  </a:ext>
                </a:extLst>
              </a:tr>
              <a:tr h="31838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Utilizatsiya</a:t>
                      </a:r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CO2 (</a:t>
                      </a:r>
                      <a:r>
                        <a:rPr lang="sv-SE" sz="12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tonny</a:t>
                      </a:r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2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000" dirty="0"/>
                        <a:t>1200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/>
                        </a:rPr>
                        <a:t>-624</a:t>
                      </a:r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222195"/>
                  </a:ext>
                </a:extLst>
              </a:tr>
            </a:tbl>
          </a:graphicData>
        </a:graphic>
      </p:graphicFrame>
      <p:graphicFrame>
        <p:nvGraphicFramePr>
          <p:cNvPr id="19" name="Table 14">
            <a:extLst>
              <a:ext uri="{FF2B5EF4-FFF2-40B4-BE49-F238E27FC236}">
                <a16:creationId xmlns:a16="http://schemas.microsoft.com/office/drawing/2014/main" id="{615D1DA4-1DC9-4611-A8B4-FE726891A1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474424"/>
              </p:ext>
            </p:extLst>
          </p:nvPr>
        </p:nvGraphicFramePr>
        <p:xfrm>
          <a:off x="664432" y="5487062"/>
          <a:ext cx="4677942" cy="8839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559314">
                  <a:extLst>
                    <a:ext uri="{9D8B030D-6E8A-4147-A177-3AD203B41FA5}">
                      <a16:colId xmlns:a16="http://schemas.microsoft.com/office/drawing/2014/main" val="3925037910"/>
                    </a:ext>
                  </a:extLst>
                </a:gridCol>
                <a:gridCol w="1559314">
                  <a:extLst>
                    <a:ext uri="{9D8B030D-6E8A-4147-A177-3AD203B41FA5}">
                      <a16:colId xmlns:a16="http://schemas.microsoft.com/office/drawing/2014/main" val="61762345"/>
                    </a:ext>
                  </a:extLst>
                </a:gridCol>
                <a:gridCol w="1559314">
                  <a:extLst>
                    <a:ext uri="{9D8B030D-6E8A-4147-A177-3AD203B41FA5}">
                      <a16:colId xmlns:a16="http://schemas.microsoft.com/office/drawing/2014/main" val="1381475140"/>
                    </a:ext>
                  </a:extLst>
                </a:gridCol>
              </a:tblGrid>
              <a:tr h="235342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Vozdeystviye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transporta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otkhodov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Obshchiy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tonnazh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1">
                        <a:buNone/>
                      </a:pP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Tonny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CO2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201339"/>
                  </a:ext>
                </a:extLst>
              </a:tr>
              <a:tr h="235342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000" dirty="0"/>
                        <a:t>1200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000" dirty="0"/>
                        <a:t>-13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811367"/>
                  </a:ext>
                </a:extLst>
              </a:tr>
              <a:tr h="243457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Tonny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CO2</a:t>
                      </a:r>
                      <a:endParaRPr lang="en-US" sz="10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-637 </a:t>
                      </a:r>
                      <a:r>
                        <a:rPr lang="en-US" sz="1000" b="1" dirty="0" err="1"/>
                        <a:t>tonna</a:t>
                      </a:r>
                      <a:endParaRPr lang="en-US" sz="10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425164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E88E1B8-4E81-4008-B109-27E8324BE8B4}"/>
              </a:ext>
            </a:extLst>
          </p:cNvPr>
          <p:cNvSpPr txBox="1"/>
          <p:nvPr/>
        </p:nvSpPr>
        <p:spPr>
          <a:xfrm>
            <a:off x="4948175" y="6031617"/>
            <a:ext cx="1231491" cy="646331"/>
          </a:xfrm>
          <a:prstGeom prst="rect">
            <a:avLst/>
          </a:prstGeom>
          <a:solidFill>
            <a:srgbClr val="0070C0"/>
          </a:solidFill>
        </p:spPr>
        <p:txBody>
          <a:bodyPr rot="0" spcFirstLastPara="0" vertOverflow="overflow" horzOverflow="overflow" vert="horz" wrap="square" lIns="46800" tIns="45720" rIns="4680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l-PL" sz="12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Nagruzka na okruzheniye bez sortirovki</a:t>
            </a:r>
            <a:endParaRPr lang="en-US" sz="1200" dirty="0">
              <a:solidFill>
                <a:schemeClr val="bg1"/>
              </a:solidFill>
              <a:latin typeface="Skanska Sans Pro" panose="02000503060000020004" pitchFamily="50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17810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latshållare för innehåll 8" descr="En bild som visar mark, klippa, utomhus, växt&#10;&#10;Automatiskt genererad beskrivning">
            <a:extLst>
              <a:ext uri="{FF2B5EF4-FFF2-40B4-BE49-F238E27FC236}">
                <a16:creationId xmlns:a16="http://schemas.microsoft.com/office/drawing/2014/main" id="{A1399CA5-367A-4F3D-BC60-4D115EDC0A5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50" b="1040"/>
          <a:stretch/>
        </p:blipFill>
        <p:spPr>
          <a:xfrm>
            <a:off x="20" y="648000"/>
            <a:ext cx="12191980" cy="5770800"/>
          </a:xfrm>
          <a:noFill/>
        </p:spPr>
      </p:pic>
      <p:sp>
        <p:nvSpPr>
          <p:cNvPr id="6" name="Rubrik 5">
            <a:extLst>
              <a:ext uri="{FF2B5EF4-FFF2-40B4-BE49-F238E27FC236}">
                <a16:creationId xmlns:a16="http://schemas.microsoft.com/office/drawing/2014/main" id="{9119CACF-F603-422E-9D85-3676147E6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7033" y="1196752"/>
            <a:ext cx="9354312" cy="539496"/>
          </a:xfrm>
        </p:spPr>
        <p:txBody>
          <a:bodyPr anchor="t">
            <a:noAutofit/>
          </a:bodyPr>
          <a:lstStyle/>
          <a:p>
            <a:r>
              <a:rPr lang="sv-SE" sz="4000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Udachnoy</a:t>
            </a:r>
            <a:r>
              <a:rPr lang="sv-SE" sz="40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i </a:t>
            </a:r>
            <a:r>
              <a:rPr lang="sv-SE" sz="4000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zelenoy</a:t>
            </a:r>
            <a:r>
              <a:rPr lang="sv-SE" sz="40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</a:t>
            </a:r>
            <a:r>
              <a:rPr lang="sv-SE" sz="4000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nedeli</a:t>
            </a:r>
            <a:r>
              <a:rPr lang="sv-SE" sz="40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!</a:t>
            </a:r>
            <a:endParaRPr lang="sv-SE" sz="6000" dirty="0">
              <a:solidFill>
                <a:schemeClr val="bg1"/>
              </a:solidFill>
              <a:latin typeface="Skanska Sans Pro" panose="02000503060000020004" pitchFamily="50" charset="0"/>
            </a:endParaRPr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F5829902-815C-4F67-B989-8D4222E0C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997259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ab6a84679f4db24319c92b8caa233685a67591"/>
</p:tagLst>
</file>

<file path=ppt/theme/theme1.xml><?xml version="1.0" encoding="utf-8"?>
<a:theme xmlns:a="http://schemas.openxmlformats.org/drawingml/2006/main" name="Skanska_16x9_se">
  <a:themeElements>
    <a:clrScheme name="1_Skanska_White_Green">
      <a:dk1>
        <a:srgbClr val="293E6B"/>
      </a:dk1>
      <a:lt1>
        <a:sysClr val="window" lastClr="FFFFFF"/>
      </a:lt1>
      <a:dk2>
        <a:srgbClr val="FFFFFF"/>
      </a:dk2>
      <a:lt2>
        <a:srgbClr val="77B800"/>
      </a:lt2>
      <a:accent1>
        <a:srgbClr val="77B800"/>
      </a:accent1>
      <a:accent2>
        <a:srgbClr val="FFCB00"/>
      </a:accent2>
      <a:accent3>
        <a:srgbClr val="808080"/>
      </a:accent3>
      <a:accent4>
        <a:srgbClr val="0078C9"/>
      </a:accent4>
      <a:accent5>
        <a:srgbClr val="E57200"/>
      </a:accent5>
      <a:accent6>
        <a:srgbClr val="BED600"/>
      </a:accent6>
      <a:hlink>
        <a:srgbClr val="293E6B"/>
      </a:hlink>
      <a:folHlink>
        <a:srgbClr val="B2B2B2"/>
      </a:folHlink>
    </a:clrScheme>
    <a:fontScheme name="Skansk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46800" rIns="46800" rtlCol="0">
        <a:spAutoFit/>
      </a:bodyPr>
      <a:lstStyle>
        <a:defPPr>
          <a:defRPr sz="2000" dirty="0" err="1" smtClean="0"/>
        </a:defPPr>
      </a:lstStyle>
    </a:txDef>
  </a:objectDefaults>
  <a:extraClrSchemeLst/>
  <a:custClrLst>
    <a:custClr name="Skanska Dark Blue">
      <a:srgbClr val="293E6B"/>
    </a:custClr>
    <a:custClr name="Skanska Blue">
      <a:srgbClr val="0078C9"/>
    </a:custClr>
    <a:custClr name="Skanska Light Blue">
      <a:srgbClr val="5BB4E5"/>
    </a:custClr>
    <a:custClr name="Skanska Light Light Blue">
      <a:srgbClr val="C0DDEA"/>
    </a:custClr>
    <a:custClr name="Skanska Dark Green">
      <a:srgbClr val="3D9B35"/>
    </a:custClr>
    <a:custClr name="Skanska Green">
      <a:srgbClr val="77B800"/>
    </a:custClr>
    <a:custClr name="Skanska Light Green">
      <a:srgbClr val="BED600"/>
    </a:custClr>
    <a:custClr name="Skanska Orange">
      <a:srgbClr val="E57200"/>
    </a:custClr>
    <a:custClr name="Skanska Yellow">
      <a:srgbClr val="FFCB00"/>
    </a:custClr>
    <a:custClr name="Skanska Light Yellow">
      <a:srgbClr val="EADF00"/>
    </a:custClr>
    <a:custClr name="Skanska Grey">
      <a:srgbClr val="808080"/>
    </a:custClr>
  </a:custClrLst>
  <a:extLst>
    <a:ext uri="{05A4C25C-085E-4340-85A3-A5531E510DB2}">
      <thm15:themeFamily xmlns:thm15="http://schemas.microsoft.com/office/thememl/2012/main" name="Skanska_16x9_se.potx" id="{CA3F778F-7401-4786-8BD4-E1D45C5B94E9}" vid="{791CFD37-DC38-4E15-A222-1FA4864B7853}"/>
    </a:ext>
  </a:extLst>
</a:theme>
</file>

<file path=ppt/theme/theme2.xml><?xml version="1.0" encoding="utf-8"?>
<a:theme xmlns:a="http://schemas.openxmlformats.org/drawingml/2006/main" name="2_Skanska_16x9_se">
  <a:themeElements>
    <a:clrScheme name="1_Skanska_White_Green">
      <a:dk1>
        <a:srgbClr val="293E6B"/>
      </a:dk1>
      <a:lt1>
        <a:sysClr val="window" lastClr="FFFFFF"/>
      </a:lt1>
      <a:dk2>
        <a:srgbClr val="FFFFFF"/>
      </a:dk2>
      <a:lt2>
        <a:srgbClr val="77B800"/>
      </a:lt2>
      <a:accent1>
        <a:srgbClr val="77B800"/>
      </a:accent1>
      <a:accent2>
        <a:srgbClr val="FFCB00"/>
      </a:accent2>
      <a:accent3>
        <a:srgbClr val="808080"/>
      </a:accent3>
      <a:accent4>
        <a:srgbClr val="0078C9"/>
      </a:accent4>
      <a:accent5>
        <a:srgbClr val="E57200"/>
      </a:accent5>
      <a:accent6>
        <a:srgbClr val="BED600"/>
      </a:accent6>
      <a:hlink>
        <a:srgbClr val="293E6B"/>
      </a:hlink>
      <a:folHlink>
        <a:srgbClr val="B2B2B2"/>
      </a:folHlink>
    </a:clrScheme>
    <a:fontScheme name="Skansk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46800" rIns="46800" rtlCol="0">
        <a:spAutoFit/>
      </a:bodyPr>
      <a:lstStyle>
        <a:defPPr>
          <a:defRPr sz="2000" dirty="0" err="1" smtClean="0"/>
        </a:defPPr>
      </a:lstStyle>
    </a:txDef>
  </a:objectDefaults>
  <a:extraClrSchemeLst/>
  <a:custClrLst>
    <a:custClr name="Skanska Dark Blue">
      <a:srgbClr val="293E6B"/>
    </a:custClr>
    <a:custClr name="Skanska Blue">
      <a:srgbClr val="0078C9"/>
    </a:custClr>
    <a:custClr name="Skanska Light Blue">
      <a:srgbClr val="5BB4E5"/>
    </a:custClr>
    <a:custClr name="Skanska Light Light Blue">
      <a:srgbClr val="C0DDEA"/>
    </a:custClr>
    <a:custClr name="Skanska Dark Green">
      <a:srgbClr val="3D9B35"/>
    </a:custClr>
    <a:custClr name="Skanska Green">
      <a:srgbClr val="77B800"/>
    </a:custClr>
    <a:custClr name="Skanska Light Green">
      <a:srgbClr val="BED600"/>
    </a:custClr>
    <a:custClr name="Skanska Orange">
      <a:srgbClr val="E57200"/>
    </a:custClr>
    <a:custClr name="Skanska Yellow">
      <a:srgbClr val="FFCB00"/>
    </a:custClr>
    <a:custClr name="Skanska Light Yellow">
      <a:srgbClr val="EADF00"/>
    </a:custClr>
    <a:custClr name="Skanska Grey">
      <a:srgbClr val="808080"/>
    </a:custClr>
  </a:custClrLst>
  <a:extLst>
    <a:ext uri="{05A4C25C-085E-4340-85A3-A5531E510DB2}">
      <thm15:themeFamily xmlns:thm15="http://schemas.microsoft.com/office/thememl/2012/main" name="Skanska_16x9_se.potx" id="{CA3F778F-7401-4786-8BD4-E1D45C5B94E9}" vid="{791CFD37-DC38-4E15-A222-1FA4864B7853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Skanska_DarkBlue">
      <a:dk1>
        <a:srgbClr val="002551"/>
      </a:dk1>
      <a:lt1>
        <a:sysClr val="window" lastClr="FFFFFF"/>
      </a:lt1>
      <a:dk2>
        <a:srgbClr val="293E6B"/>
      </a:dk2>
      <a:lt2>
        <a:srgbClr val="FFFFFF"/>
      </a:lt2>
      <a:accent1>
        <a:srgbClr val="293E6B"/>
      </a:accent1>
      <a:accent2>
        <a:srgbClr val="77B800"/>
      </a:accent2>
      <a:accent3>
        <a:srgbClr val="FFCB00"/>
      </a:accent3>
      <a:accent4>
        <a:srgbClr val="0078C9"/>
      </a:accent4>
      <a:accent5>
        <a:srgbClr val="E57200"/>
      </a:accent5>
      <a:accent6>
        <a:srgbClr val="BED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CF0F2871094734289F58079A7288ED6" ma:contentTypeVersion="10" ma:contentTypeDescription="Skapa ett nytt dokument." ma:contentTypeScope="" ma:versionID="784db8b087d110a41c00618725b5f4d1">
  <xsd:schema xmlns:xsd="http://www.w3.org/2001/XMLSchema" xmlns:xs="http://www.w3.org/2001/XMLSchema" xmlns:p="http://schemas.microsoft.com/office/2006/metadata/properties" xmlns:ns2="d8705e1c-6f26-4546-9d68-afe23199fd4f" xmlns:ns3="0d58d8b9-fdc7-43e2-b325-d07b94779dd0" targetNamespace="http://schemas.microsoft.com/office/2006/metadata/properties" ma:root="true" ma:fieldsID="4592530ff3dd57b94337426a6be7bb24" ns2:_="" ns3:_="">
    <xsd:import namespace="d8705e1c-6f26-4546-9d68-afe23199fd4f"/>
    <xsd:import namespace="0d58d8b9-fdc7-43e2-b325-d07b94779dd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705e1c-6f26-4546-9d68-afe23199fd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58d8b9-fdc7-43e2-b325-d07b94779dd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d58d8b9-fdc7-43e2-b325-d07b94779dd0">
      <UserInfo>
        <DisplayName>Franck, Niklas</DisplayName>
        <AccountId>11254</AccountId>
        <AccountType/>
      </UserInfo>
      <UserInfo>
        <DisplayName>Almgren schwartz, Martina</DisplayName>
        <AccountId>9892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D2898C9D-662D-4276-9F6F-39B666F24DEC}"/>
</file>

<file path=customXml/itemProps2.xml><?xml version="1.0" encoding="utf-8"?>
<ds:datastoreItem xmlns:ds="http://schemas.openxmlformats.org/officeDocument/2006/customXml" ds:itemID="{05C8F83F-A36D-4034-BD6D-C7B61E1FD0F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4E1D53-90C3-495A-98F2-59DB953E2EC5}">
  <ds:schemaRefs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2da54dc9-40eb-444b-8ace-b8e4b0b59194"/>
    <ds:schemaRef ds:uri="b424609f-4128-4417-9b0d-25a526cb38b1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4645</TotalTime>
  <Words>240</Words>
  <Application>Microsoft Office PowerPoint</Application>
  <PresentationFormat>Bredbild</PresentationFormat>
  <Paragraphs>109</Paragraphs>
  <Slides>3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3</vt:i4>
      </vt:variant>
    </vt:vector>
  </HeadingPairs>
  <TitlesOfParts>
    <vt:vector size="8" baseType="lpstr">
      <vt:lpstr>Arial</vt:lpstr>
      <vt:lpstr>Calibri</vt:lpstr>
      <vt:lpstr>Skanska Sans Pro</vt:lpstr>
      <vt:lpstr>Skanska_16x9_se</vt:lpstr>
      <vt:lpstr>2_Skanska_16x9_se</vt:lpstr>
      <vt:lpstr>PowerPoint-presentation</vt:lpstr>
      <vt:lpstr>Kak sokrashchayutsya vybrosy CO2 pri sortirovke na NVM 2021</vt:lpstr>
      <vt:lpstr>Udachnoy i zelenoy nedeli!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Instruktion till Startmöte Gröna veckan 2020</dc:title>
  <dc:creator>Coleman, Elin</dc:creator>
  <cp:lastModifiedBy>Isacson, Cecilie</cp:lastModifiedBy>
  <cp:revision>143</cp:revision>
  <dcterms:created xsi:type="dcterms:W3CDTF">2020-09-15T15:41:49Z</dcterms:created>
  <dcterms:modified xsi:type="dcterms:W3CDTF">2021-10-01T06:14:48Z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100</vt:r8>
  </property>
  <property fmtid="{D5CDD505-2E9C-101B-9397-08002B2CF9AE}" pid="3" name="ContentTypeId">
    <vt:lpwstr>0x0101007CF0F2871094734289F58079A7288ED6</vt:lpwstr>
  </property>
</Properties>
</file>