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5430" r:id="rId5"/>
    <p:sldId id="5441" r:id="rId6"/>
    <p:sldId id="5428" r:id="rId7"/>
  </p:sldIdLst>
  <p:sldSz cx="12192000" cy="6858000"/>
  <p:notesSz cx="6791325" cy="9869488"/>
  <p:custDataLst>
    <p:tags r:id="rId1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071" userDrawn="1">
          <p15:clr>
            <a:srgbClr val="A4A3A4"/>
          </p15:clr>
        </p15:guide>
        <p15:guide id="4" pos="937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3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kenstrand, Alma" initials="BA" lastIdx="1" clrIdx="0">
    <p:extLst>
      <p:ext uri="{19B8F6BF-5375-455C-9EA6-DF929625EA0E}">
        <p15:presenceInfo xmlns:p15="http://schemas.microsoft.com/office/powerpoint/2012/main" userId="S::alma.bokenstrand@skanska.se::64b745df-98d6-4624-a0b5-349c084845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077" autoAdjust="0"/>
  </p:normalViewPr>
  <p:slideViewPr>
    <p:cSldViewPr snapToGrid="0">
      <p:cViewPr varScale="1">
        <p:scale>
          <a:sx n="50" d="100"/>
          <a:sy n="50" d="100"/>
        </p:scale>
        <p:origin x="1248" y="36"/>
      </p:cViewPr>
      <p:guideLst>
        <p:guide orient="horz" pos="1071"/>
        <p:guide pos="937"/>
        <p:guide pos="3840"/>
        <p:guide orient="horz" pos="38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09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6847" y="0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87FA3-159B-46C0-BBA6-ED958F8696F3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4301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6847" y="9374301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A220F-AFF2-4A55-89F6-63FB8B270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172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847" y="0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8EFFA-EEC5-4C24-9B22-FF121A58C5AC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3" y="4688007"/>
            <a:ext cx="543306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4301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847" y="9374301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4F53-2F23-4441-9A96-FD14D0840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37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4F53-2F23-4441-9A96-FD14D0840C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0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4F53-2F23-4441-9A96-FD14D0840C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4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200" y="2693988"/>
            <a:ext cx="9354312" cy="5394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5200" y="4987925"/>
            <a:ext cx="9354312" cy="11160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Namn på föredragshållare, Titel, affärsenhet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283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200" y="2420888"/>
            <a:ext cx="9354312" cy="5394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5200" y="3212976"/>
            <a:ext cx="9354312" cy="11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Namn på föredragshållare, Titel, affärsenhet, e-postadress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63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984" y="1699201"/>
            <a:ext cx="9356400" cy="4454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94720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648000"/>
            <a:ext cx="12192000" cy="5770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200" y="2693988"/>
            <a:ext cx="9354312" cy="5394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5200" y="4987925"/>
            <a:ext cx="9354312" cy="11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Namn på föredragshållare, Titel, affärsenhet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461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648000"/>
            <a:ext cx="12192000" cy="5770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5200" y="2693988"/>
            <a:ext cx="9354312" cy="539496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sv-SE"/>
              <a:t>Skriv kapitelrubrik här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179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2985" y="1699201"/>
            <a:ext cx="4528800" cy="4454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600" y="1699914"/>
            <a:ext cx="4528800" cy="4454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9726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ext &amp;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32985" y="1699200"/>
            <a:ext cx="6588000" cy="4453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700000" y="651180"/>
            <a:ext cx="3492000" cy="576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700000" y="6184800"/>
            <a:ext cx="3492000" cy="234000"/>
          </a:xfrm>
        </p:spPr>
        <p:txBody>
          <a:bodyPr lIns="46800" tIns="46800" rIns="46800" bIns="46800" anchor="b" anchorCtr="0"/>
          <a:lstStyle>
            <a:lvl1pPr marL="0" indent="0">
              <a:buNone/>
              <a:defRPr sz="10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199" y="696913"/>
            <a:ext cx="6588000" cy="53949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4462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1487488" y="2002421"/>
            <a:ext cx="4503600" cy="1800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6271200" y="2002421"/>
            <a:ext cx="4503600" cy="1800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1487488" y="4149080"/>
            <a:ext cx="4503600" cy="1800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6271200" y="4149080"/>
            <a:ext cx="4503600" cy="1800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5075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0163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825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0" y="6419850"/>
            <a:ext cx="12192000" cy="4381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984" y="696913"/>
            <a:ext cx="9356470" cy="539496"/>
          </a:xfrm>
          <a:prstGeom prst="rect">
            <a:avLst/>
          </a:prstGeom>
        </p:spPr>
        <p:txBody>
          <a:bodyPr vert="horz" lIns="46800" tIns="46800" rIns="46800" bIns="46800" rtlCol="0" anchor="t" anchorCtr="0">
            <a:sp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985" y="1699201"/>
            <a:ext cx="9354312" cy="4454525"/>
          </a:xfrm>
          <a:prstGeom prst="rect">
            <a:avLst/>
          </a:prstGeom>
        </p:spPr>
        <p:txBody>
          <a:bodyPr vert="horz" lIns="46800" tIns="46800" rIns="46800" bIns="4680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2675" y="6545325"/>
            <a:ext cx="2160000" cy="18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/>
              <a:t>2021-03-18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1745" y="6545325"/>
            <a:ext cx="7488767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87" y="6545325"/>
            <a:ext cx="620184" cy="18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52F452E-B795-4D05-B605-588F651380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Line 49"/>
          <p:cNvSpPr>
            <a:spLocks noChangeShapeType="1"/>
          </p:cNvSpPr>
          <p:nvPr/>
        </p:nvSpPr>
        <p:spPr bwMode="auto">
          <a:xfrm>
            <a:off x="0" y="644525"/>
            <a:ext cx="12192000" cy="0"/>
          </a:xfrm>
          <a:prstGeom prst="line">
            <a:avLst/>
          </a:prstGeom>
          <a:noFill/>
          <a:ln w="12700">
            <a:solidFill>
              <a:srgbClr val="0025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/>
          </a:p>
        </p:txBody>
      </p:sp>
      <p:pic>
        <p:nvPicPr>
          <p:cNvPr id="10" name="Logo Ny"/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30367" r="9893" b="32240"/>
          <a:stretch/>
        </p:blipFill>
        <p:spPr>
          <a:xfrm>
            <a:off x="1481724" y="319772"/>
            <a:ext cx="961200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1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64" r:id="rId6"/>
    <p:sldLayoutId id="2147483671" r:id="rId7"/>
    <p:sldLayoutId id="2147483654" r:id="rId8"/>
    <p:sldLayoutId id="2147483655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spcBef>
          <a:spcPts val="12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8" descr="En bild som visar mark, klippa, utomhus, växt&#10;&#10;Automatiskt genererad beskrivning">
            <a:extLst>
              <a:ext uri="{FF2B5EF4-FFF2-40B4-BE49-F238E27FC236}">
                <a16:creationId xmlns:a16="http://schemas.microsoft.com/office/drawing/2014/main" id="{A1399CA5-367A-4F3D-BC60-4D115EDC0A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0" b="1040"/>
          <a:stretch/>
        </p:blipFill>
        <p:spPr>
          <a:xfrm>
            <a:off x="6765" y="660032"/>
            <a:ext cx="12191980" cy="5770800"/>
          </a:xfrm>
          <a:noFill/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9119CACF-F603-422E-9D85-3676147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033" y="1196752"/>
            <a:ext cx="9354312" cy="539496"/>
          </a:xfrm>
        </p:spPr>
        <p:txBody>
          <a:bodyPr anchor="t">
            <a:noAutofit/>
          </a:bodyPr>
          <a:lstStyle/>
          <a:p>
            <a:r>
              <a:rPr lang="sv-SE" sz="36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Dobro</a:t>
            </a:r>
            <a:r>
              <a:rPr lang="sv-SE" sz="36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</a:t>
            </a:r>
            <a:r>
              <a:rPr lang="sv-SE" sz="36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pozhalovat</a:t>
            </a:r>
            <a:r>
              <a:rPr lang="sv-SE" sz="36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' </a:t>
            </a:r>
            <a:r>
              <a:rPr lang="sv-SE" sz="36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na</a:t>
            </a:r>
            <a:r>
              <a:rPr lang="sv-SE" sz="36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</a:t>
            </a:r>
            <a:r>
              <a:rPr lang="sv-SE" sz="36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Zelenuyu</a:t>
            </a:r>
            <a:r>
              <a:rPr lang="sv-SE" sz="36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</a:t>
            </a:r>
            <a:r>
              <a:rPr lang="sv-SE" sz="36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nedelyu</a:t>
            </a:r>
            <a:r>
              <a:rPr lang="sv-SE" sz="36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2021!</a:t>
            </a:r>
            <a:endParaRPr lang="sv-SE" sz="5400" dirty="0">
              <a:solidFill>
                <a:schemeClr val="bg1"/>
              </a:solidFill>
              <a:latin typeface="Skanska Sans Pro" panose="02000503060000020004" pitchFamily="50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581E64D-3FE1-4AAC-80B4-B3A13916EADA}"/>
              </a:ext>
            </a:extLst>
          </p:cNvPr>
          <p:cNvSpPr txBox="1"/>
          <p:nvPr/>
        </p:nvSpPr>
        <p:spPr>
          <a:xfrm>
            <a:off x="7365566" y="2184400"/>
            <a:ext cx="4528800" cy="4454525"/>
          </a:xfrm>
          <a:prstGeom prst="rect">
            <a:avLst/>
          </a:prstGeom>
        </p:spPr>
        <p:txBody>
          <a:bodyPr vert="horz" lIns="46800" tIns="46800" rIns="46800" bIns="46800" rtlCol="0">
            <a:normAutofit/>
          </a:bodyPr>
          <a:lstStyle/>
          <a:p>
            <a:pPr indent="-288000">
              <a:spcAft>
                <a:spcPts val="600"/>
              </a:spcAft>
              <a:buFont typeface="Arial" panose="020B0604020202020204" pitchFamily="34" charset="0"/>
            </a:pPr>
            <a:r>
              <a:rPr lang="sv-SE" sz="2800" b="1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Leadershp</a:t>
            </a:r>
            <a:r>
              <a:rPr lang="sv-SE" sz="2800" b="1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1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dlya</a:t>
            </a:r>
            <a:r>
              <a:rPr lang="sv-SE" sz="2800" b="1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1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klimata</a:t>
            </a:r>
            <a:endParaRPr lang="sv-SE" sz="2800" b="1" i="0" dirty="0">
              <a:solidFill>
                <a:schemeClr val="bg1"/>
              </a:solidFill>
              <a:effectLst/>
              <a:latin typeface="Skanska Sans Pro" panose="02000503060000020004" pitchFamily="50" charset="0"/>
            </a:endParaRPr>
          </a:p>
          <a:p>
            <a:pPr indent="-288000">
              <a:spcAft>
                <a:spcPts val="600"/>
              </a:spcAft>
              <a:buFont typeface="Arial" panose="020B0604020202020204" pitchFamily="34" charset="0"/>
            </a:pPr>
            <a:endParaRPr lang="sv-SE" sz="2800" dirty="0">
              <a:solidFill>
                <a:schemeClr val="bg1"/>
              </a:solidFill>
              <a:latin typeface="Skanska Sans Pro" panose="02000503060000020004" pitchFamily="50" charset="0"/>
            </a:endParaRPr>
          </a:p>
          <a:p>
            <a:pPr indent="-288000">
              <a:spcAft>
                <a:spcPts val="600"/>
              </a:spcAft>
              <a:buFont typeface="Arial" panose="020B0604020202020204" pitchFamily="34" charset="0"/>
            </a:pPr>
            <a:r>
              <a:rPr lang="sv-SE" sz="28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Zelenaya</a:t>
            </a:r>
            <a:r>
              <a:rPr lang="sv-SE" sz="28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nedelya</a:t>
            </a:r>
            <a:r>
              <a:rPr lang="sv-SE" sz="28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sozdayet</a:t>
            </a:r>
            <a:r>
              <a:rPr lang="sv-SE" sz="28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vozmozhnosti</a:t>
            </a:r>
            <a:r>
              <a:rPr lang="sv-SE" sz="28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dlya</a:t>
            </a:r>
            <a:r>
              <a:rPr lang="sv-SE" sz="28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rasprostraneniya</a:t>
            </a:r>
            <a:r>
              <a:rPr lang="sv-SE" sz="28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khoroshikh</a:t>
            </a:r>
            <a:r>
              <a:rPr lang="sv-SE" sz="28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primerov</a:t>
            </a:r>
            <a:r>
              <a:rPr lang="sv-SE" sz="28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, </a:t>
            </a:r>
            <a:r>
              <a:rPr lang="sv-SE" sz="28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vdokhnoveniya</a:t>
            </a:r>
            <a:r>
              <a:rPr lang="sv-SE" sz="28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i </a:t>
            </a:r>
            <a:r>
              <a:rPr lang="sv-SE" sz="28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povysheniya</a:t>
            </a:r>
            <a:r>
              <a:rPr lang="sv-SE" sz="28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kompetentnosti</a:t>
            </a:r>
            <a:r>
              <a:rPr lang="sv-SE" sz="28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v </a:t>
            </a:r>
            <a:r>
              <a:rPr lang="sv-SE" sz="28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oblasti</a:t>
            </a:r>
            <a:r>
              <a:rPr lang="sv-SE" sz="28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ustoychivogo</a:t>
            </a:r>
            <a:r>
              <a:rPr lang="sv-SE" sz="28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razvitiya</a:t>
            </a:r>
            <a:r>
              <a:rPr lang="sv-SE" sz="28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.</a:t>
            </a:r>
            <a:endParaRPr lang="sv-SE" sz="2400" dirty="0">
              <a:solidFill>
                <a:schemeClr val="bg1"/>
              </a:solidFill>
              <a:latin typeface="Skanska Sans Pro" panose="02000503060000020004" pitchFamily="50" charset="0"/>
            </a:endParaRP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5829902-815C-4F67-B989-8D4222E0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744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1F3AF71-BD12-45D9-9FBF-FE2CA5E7D3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8"/>
          <a:stretch/>
        </p:blipFill>
        <p:spPr>
          <a:xfrm>
            <a:off x="0" y="564204"/>
            <a:ext cx="12192000" cy="5913321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ECDC9AF-D81F-43F5-A7F8-1D0B7511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029" y="564204"/>
            <a:ext cx="9354312" cy="5579092"/>
          </a:xfrm>
        </p:spPr>
        <p:txBody>
          <a:bodyPr/>
          <a:lstStyle/>
          <a:p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Zelenaya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nedelya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-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eto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nasha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yezhegodnaya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initsiativa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,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prizvannaya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vdokhnovit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' i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rasshirit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'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znaniya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v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oblasti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ustoychivogo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razvitiya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. Tema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Zelenoy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nedeli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v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etom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godu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- «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Liderstvo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v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zashchitu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klimata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». </a:t>
            </a:r>
            <a:br>
              <a:rPr lang="sv-SE" sz="2800" b="0" i="0" dirty="0">
                <a:effectLst/>
                <a:latin typeface="Skanska Sans Pro" panose="02000503060000020004" pitchFamily="50" charset="0"/>
              </a:rPr>
            </a:br>
            <a:br>
              <a:rPr lang="sv-SE" sz="2800" b="0" i="0" dirty="0">
                <a:effectLst/>
                <a:latin typeface="Skanska Sans Pro" panose="02000503060000020004" pitchFamily="50" charset="0"/>
              </a:rPr>
            </a:b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Nam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neobkhodimo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vzyat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'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na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sebya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liderstvo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v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voprosakh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klimata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na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vsekh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urovnyakh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,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kak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menedzhery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i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sotrudniki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, a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takzhe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kak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kompanii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,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vmeste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s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nashimi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kliyentami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i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sovmestno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v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otrasli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. </a:t>
            </a:r>
            <a:br>
              <a:rPr lang="sv-SE" sz="2800" b="0" i="0" dirty="0">
                <a:effectLst/>
                <a:latin typeface="Skanska Sans Pro" panose="02000503060000020004" pitchFamily="50" charset="0"/>
              </a:rPr>
            </a:br>
            <a:br>
              <a:rPr lang="sv-SE" sz="2800" b="0" i="0" dirty="0">
                <a:effectLst/>
                <a:latin typeface="Skanska Sans Pro" panose="02000503060000020004" pitchFamily="50" charset="0"/>
              </a:rPr>
            </a:br>
            <a:r>
              <a:rPr lang="sv-SE" sz="2800" b="0" i="0" dirty="0">
                <a:effectLst/>
                <a:latin typeface="Skanska Sans Pro" panose="02000503060000020004" pitchFamily="50" charset="0"/>
              </a:rPr>
              <a:t>Pust'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nedelya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stanet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nachalom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yeshche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boleye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chetkoy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raboty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nad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problemoy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klimata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,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vyslushivaniya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idey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drug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druga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,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proverki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drugikh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800" b="0" i="0" dirty="0" err="1">
                <a:effectLst/>
                <a:latin typeface="Skanska Sans Pro" panose="02000503060000020004" pitchFamily="50" charset="0"/>
              </a:rPr>
              <a:t>resheniy</a:t>
            </a:r>
            <a:r>
              <a:rPr lang="sv-SE" sz="2800" b="0" i="0" dirty="0">
                <a:effectLst/>
                <a:latin typeface="Skanska Sans Pro" panose="02000503060000020004" pitchFamily="50" charset="0"/>
              </a:rPr>
              <a:t> i materialov.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50D4E7-5041-4575-B0A5-07B664E2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80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A5457D88-1F9B-4BC5-9C5E-CC5632791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8"/>
          <a:stretch/>
        </p:blipFill>
        <p:spPr>
          <a:xfrm>
            <a:off x="0" y="564204"/>
            <a:ext cx="12192000" cy="5913321"/>
          </a:xfrm>
          <a:prstGeom prst="rect">
            <a:avLst/>
          </a:prstGeom>
        </p:spPr>
      </p:pic>
      <p:pic>
        <p:nvPicPr>
          <p:cNvPr id="6" name="Platshållare för innehåll 5" descr="En bild som visar person, person, utomhus&#10;&#10;Automatiskt genererad beskrivning">
            <a:extLst>
              <a:ext uri="{FF2B5EF4-FFF2-40B4-BE49-F238E27FC236}">
                <a16:creationId xmlns:a16="http://schemas.microsoft.com/office/drawing/2014/main" id="{0653AC93-14A4-4107-90B2-B170E230CB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31" y="1831739"/>
            <a:ext cx="4529137" cy="3019424"/>
          </a:xfrm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F43E18F-E146-4B3D-A2C7-FA4D1088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3</a:t>
            </a:fld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3C9C6BF-E685-4BAC-A2DC-EF0D73FB50CB}"/>
              </a:ext>
            </a:extLst>
          </p:cNvPr>
          <p:cNvSpPr txBox="1"/>
          <p:nvPr/>
        </p:nvSpPr>
        <p:spPr>
          <a:xfrm>
            <a:off x="1167318" y="970660"/>
            <a:ext cx="4743856" cy="4154984"/>
          </a:xfrm>
          <a:prstGeom prst="rect">
            <a:avLst/>
          </a:prstGeom>
          <a:noFill/>
        </p:spPr>
        <p:txBody>
          <a:bodyPr wrap="square" lIns="46800" rIns="46800" rtlCol="0">
            <a:spAutoFit/>
          </a:bodyPr>
          <a:lstStyle/>
          <a:p>
            <a:r>
              <a:rPr lang="sv-SE" sz="2400" b="0" i="1" dirty="0">
                <a:effectLst/>
                <a:latin typeface="Skanska Sans Pro" panose="02000503060000020004" pitchFamily="50" charset="0"/>
              </a:rPr>
              <a:t>«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Neobkhodimy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bystryye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izmeneniya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 v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obshchestve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 i v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stroitel'noy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sfere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. </a:t>
            </a:r>
          </a:p>
          <a:p>
            <a:endParaRPr lang="sv-SE" sz="2400" i="1" dirty="0">
              <a:latin typeface="Skanska Sans Pro" panose="02000503060000020004" pitchFamily="50" charset="0"/>
            </a:endParaRPr>
          </a:p>
          <a:p>
            <a:r>
              <a:rPr lang="sv-SE" sz="2400" b="0" i="1" dirty="0">
                <a:effectLst/>
                <a:latin typeface="Skanska Sans Pro" panose="02000503060000020004" pitchFamily="50" charset="0"/>
              </a:rPr>
              <a:t>Skanska -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eto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kompaniya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,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kotoraya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mozhet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izmenit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'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mir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 k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luchshemu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, i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Zelenaya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nedelya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yavlyayetsya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vazhnoy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chast'yu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etogo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. YA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nadeyus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',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chto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 u vas budet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khoroshaya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 i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plodotvornaya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 </a:t>
            </a:r>
            <a:r>
              <a:rPr lang="sv-SE" sz="2400" b="0" i="1" dirty="0" err="1">
                <a:effectLst/>
                <a:latin typeface="Skanska Sans Pro" panose="02000503060000020004" pitchFamily="50" charset="0"/>
              </a:rPr>
              <a:t>nedelya</a:t>
            </a:r>
            <a:r>
              <a:rPr lang="sv-SE" sz="2400" b="0" i="1" dirty="0">
                <a:effectLst/>
                <a:latin typeface="Skanska Sans Pro" panose="02000503060000020004" pitchFamily="50" charset="0"/>
              </a:rPr>
              <a:t>. ”</a:t>
            </a:r>
            <a:endParaRPr lang="sv-SE" sz="2400" i="1" dirty="0">
              <a:latin typeface="Skanska Sans Pro" panose="02000503060000020004" pitchFamily="50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0D8E96F-EBDC-48B2-B581-9EACBDCF7C03}"/>
              </a:ext>
            </a:extLst>
          </p:cNvPr>
          <p:cNvSpPr txBox="1"/>
          <p:nvPr/>
        </p:nvSpPr>
        <p:spPr>
          <a:xfrm>
            <a:off x="1382037" y="5532099"/>
            <a:ext cx="4529137" cy="707886"/>
          </a:xfrm>
          <a:prstGeom prst="rect">
            <a:avLst/>
          </a:prstGeom>
          <a:noFill/>
        </p:spPr>
        <p:txBody>
          <a:bodyPr wrap="square" lIns="46800" rIns="46800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Gunnar Hagman, CEO Skanska Sverige</a:t>
            </a:r>
          </a:p>
        </p:txBody>
      </p:sp>
    </p:spTree>
    <p:extLst>
      <p:ext uri="{BB962C8B-B14F-4D97-AF65-F5344CB8AC3E}">
        <p14:creationId xmlns:p14="http://schemas.microsoft.com/office/powerpoint/2010/main" val="33819976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ab6a84679f4db24319c92b8caa233685a67591"/>
</p:tagLst>
</file>

<file path=ppt/theme/theme1.xml><?xml version="1.0" encoding="utf-8"?>
<a:theme xmlns:a="http://schemas.openxmlformats.org/drawingml/2006/main" name="Skanska_16x9_se">
  <a:themeElements>
    <a:clrScheme name="1_Skanska_White_Green">
      <a:dk1>
        <a:srgbClr val="293E6B"/>
      </a:dk1>
      <a:lt1>
        <a:sysClr val="window" lastClr="FFFFFF"/>
      </a:lt1>
      <a:dk2>
        <a:srgbClr val="FFFFFF"/>
      </a:dk2>
      <a:lt2>
        <a:srgbClr val="77B800"/>
      </a:lt2>
      <a:accent1>
        <a:srgbClr val="77B800"/>
      </a:accent1>
      <a:accent2>
        <a:srgbClr val="FFCB00"/>
      </a:accent2>
      <a:accent3>
        <a:srgbClr val="808080"/>
      </a:accent3>
      <a:accent4>
        <a:srgbClr val="0078C9"/>
      </a:accent4>
      <a:accent5>
        <a:srgbClr val="E57200"/>
      </a:accent5>
      <a:accent6>
        <a:srgbClr val="BED600"/>
      </a:accent6>
      <a:hlink>
        <a:srgbClr val="293E6B"/>
      </a:hlink>
      <a:folHlink>
        <a:srgbClr val="B2B2B2"/>
      </a:folHlink>
    </a:clrScheme>
    <a:fontScheme name="Skans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6800" rIns="4680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Skanska Dark Blue">
      <a:srgbClr val="293E6B"/>
    </a:custClr>
    <a:custClr name="Skanska Blue">
      <a:srgbClr val="0078C9"/>
    </a:custClr>
    <a:custClr name="Skanska Light Blue">
      <a:srgbClr val="5BB4E5"/>
    </a:custClr>
    <a:custClr name="Skanska Light Light Blue">
      <a:srgbClr val="C0DDEA"/>
    </a:custClr>
    <a:custClr name="Skanska Dark Green">
      <a:srgbClr val="3D9B35"/>
    </a:custClr>
    <a:custClr name="Skanska Green">
      <a:srgbClr val="77B800"/>
    </a:custClr>
    <a:custClr name="Skanska Light Green">
      <a:srgbClr val="BED600"/>
    </a:custClr>
    <a:custClr name="Skanska Orange">
      <a:srgbClr val="E57200"/>
    </a:custClr>
    <a:custClr name="Skanska Yellow">
      <a:srgbClr val="FFCB00"/>
    </a:custClr>
    <a:custClr name="Skanska Light Yellow">
      <a:srgbClr val="EADF00"/>
    </a:custClr>
    <a:custClr name="Skanska Grey">
      <a:srgbClr val="808080"/>
    </a:custClr>
  </a:custClrLst>
  <a:extLst>
    <a:ext uri="{05A4C25C-085E-4340-85A3-A5531E510DB2}">
      <thm15:themeFamily xmlns:thm15="http://schemas.microsoft.com/office/thememl/2012/main" name="Skanska_16x9_se.potx" id="{CA3F778F-7401-4786-8BD4-E1D45C5B94E9}" vid="{791CFD37-DC38-4E15-A222-1FA4864B78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kanska_DarkBlue">
      <a:dk1>
        <a:srgbClr val="002551"/>
      </a:dk1>
      <a:lt1>
        <a:sysClr val="window" lastClr="FFFFFF"/>
      </a:lt1>
      <a:dk2>
        <a:srgbClr val="293E6B"/>
      </a:dk2>
      <a:lt2>
        <a:srgbClr val="FFFFFF"/>
      </a:lt2>
      <a:accent1>
        <a:srgbClr val="293E6B"/>
      </a:accent1>
      <a:accent2>
        <a:srgbClr val="77B800"/>
      </a:accent2>
      <a:accent3>
        <a:srgbClr val="FFCB00"/>
      </a:accent3>
      <a:accent4>
        <a:srgbClr val="0078C9"/>
      </a:accent4>
      <a:accent5>
        <a:srgbClr val="E57200"/>
      </a:accent5>
      <a:accent6>
        <a:srgbClr val="BED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F0F2871094734289F58079A7288ED6" ma:contentTypeVersion="12" ma:contentTypeDescription="Skapa ett nytt dokument." ma:contentTypeScope="" ma:versionID="ec3616b5732b7f3037edfb950cc9ca62">
  <xsd:schema xmlns:xsd="http://www.w3.org/2001/XMLSchema" xmlns:xs="http://www.w3.org/2001/XMLSchema" xmlns:p="http://schemas.microsoft.com/office/2006/metadata/properties" xmlns:ns2="d8705e1c-6f26-4546-9d68-afe23199fd4f" xmlns:ns3="0d58d8b9-fdc7-43e2-b325-d07b94779dd0" targetNamespace="http://schemas.microsoft.com/office/2006/metadata/properties" ma:root="true" ma:fieldsID="050204e7a68e3a7fcd09f9c8202ac145" ns2:_="" ns3:_="">
    <xsd:import namespace="d8705e1c-6f26-4546-9d68-afe23199fd4f"/>
    <xsd:import namespace="0d58d8b9-fdc7-43e2-b325-d07b94779d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05e1c-6f26-4546-9d68-afe23199f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8d8b9-fdc7-43e2-b325-d07b94779dd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58d8b9-fdc7-43e2-b325-d07b94779dd0">
      <UserInfo>
        <DisplayName>Franck, Niklas</DisplayName>
        <AccountId>11254</AccountId>
        <AccountType/>
      </UserInfo>
      <UserInfo>
        <DisplayName>Almgren schwartz, Martina</DisplayName>
        <AccountId>9892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2608BF-B574-4E17-8EB9-D49FD86507E6}"/>
</file>

<file path=customXml/itemProps2.xml><?xml version="1.0" encoding="utf-8"?>
<ds:datastoreItem xmlns:ds="http://schemas.openxmlformats.org/officeDocument/2006/customXml" ds:itemID="{BD4E1D53-90C3-495A-98F2-59DB953E2EC5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da54dc9-40eb-444b-8ace-b8e4b0b59194"/>
    <ds:schemaRef ds:uri="b424609f-4128-4417-9b0d-25a526cb38b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C8F83F-A36D-4034-BD6D-C7B61E1FD0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5313</TotalTime>
  <Words>180</Words>
  <Application>Microsoft Office PowerPoint</Application>
  <PresentationFormat>Bredbild</PresentationFormat>
  <Paragraphs>14</Paragraphs>
  <Slides>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Skanska Sans Pro</vt:lpstr>
      <vt:lpstr>Skanska_16x9_se</vt:lpstr>
      <vt:lpstr>Dobro pozhalovat' na Zelenuyu nedelyu 2021!</vt:lpstr>
      <vt:lpstr>Zelenaya nedelya - eto nasha yezhegodnaya initsiativa, prizvannaya vdokhnovit' i rasshirit' znaniya v oblasti ustoychivogo razvitiya. Tema Zelenoy nedeli v etom godu - «Liderstvo v zashchitu klimata».   Nam neobkhodimo vzyat' na sebya liderstvo v voprosakh klimata na vsekh urovnyakh, kak menedzhery i sotrudniki, a takzhe kak kompanii, vmeste s nashimi kliyentami i sovmestno v otrasli.   Pust' nedelya stanet nachalom yeshche boleye chetkoy raboty nad problemoy klimata, vyslushivaniya idey drug druga, proverki drugikh resheniy i materialov.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 till Startmöte Gröna veckan 2020</dc:title>
  <dc:creator>Coleman, Elin</dc:creator>
  <cp:lastModifiedBy>Isacson, Cecilie</cp:lastModifiedBy>
  <cp:revision>135</cp:revision>
  <dcterms:created xsi:type="dcterms:W3CDTF">2020-09-15T15:41:49Z</dcterms:created>
  <dcterms:modified xsi:type="dcterms:W3CDTF">2021-10-01T05:20:29Z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</vt:r8>
  </property>
  <property fmtid="{D5CDD505-2E9C-101B-9397-08002B2CF9AE}" pid="3" name="ContentTypeId">
    <vt:lpwstr>0x0101007CF0F2871094734289F58079A7288ED6</vt:lpwstr>
  </property>
</Properties>
</file>