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58" r:id="rId5"/>
    <p:sldMasterId id="2147483770" r:id="rId6"/>
  </p:sldMasterIdLst>
  <p:notesMasterIdLst>
    <p:notesMasterId r:id="rId51"/>
  </p:notesMasterIdLst>
  <p:sldIdLst>
    <p:sldId id="552" r:id="rId7"/>
    <p:sldId id="551" r:id="rId8"/>
    <p:sldId id="256" r:id="rId9"/>
    <p:sldId id="257" r:id="rId10"/>
    <p:sldId id="4425" r:id="rId11"/>
    <p:sldId id="4426" r:id="rId12"/>
    <p:sldId id="258" r:id="rId13"/>
    <p:sldId id="4231" r:id="rId14"/>
    <p:sldId id="537" r:id="rId15"/>
    <p:sldId id="4226" r:id="rId16"/>
    <p:sldId id="4251" r:id="rId17"/>
    <p:sldId id="4181" r:id="rId18"/>
    <p:sldId id="4423" r:id="rId19"/>
    <p:sldId id="4421" r:id="rId20"/>
    <p:sldId id="4406" r:id="rId21"/>
    <p:sldId id="4415" r:id="rId22"/>
    <p:sldId id="4428" r:id="rId23"/>
    <p:sldId id="4427" r:id="rId24"/>
    <p:sldId id="264" r:id="rId25"/>
    <p:sldId id="287" r:id="rId26"/>
    <p:sldId id="290" r:id="rId27"/>
    <p:sldId id="2526" r:id="rId28"/>
    <p:sldId id="2800" r:id="rId29"/>
    <p:sldId id="4178" r:id="rId30"/>
    <p:sldId id="4430" r:id="rId31"/>
    <p:sldId id="273" r:id="rId32"/>
    <p:sldId id="271" r:id="rId33"/>
    <p:sldId id="272" r:id="rId34"/>
    <p:sldId id="4371" r:id="rId35"/>
    <p:sldId id="4424" r:id="rId36"/>
    <p:sldId id="4248" r:id="rId37"/>
    <p:sldId id="347" r:id="rId38"/>
    <p:sldId id="321" r:id="rId39"/>
    <p:sldId id="270" r:id="rId40"/>
    <p:sldId id="323" r:id="rId41"/>
    <p:sldId id="337" r:id="rId42"/>
    <p:sldId id="359" r:id="rId43"/>
    <p:sldId id="355" r:id="rId44"/>
    <p:sldId id="358" r:id="rId45"/>
    <p:sldId id="360" r:id="rId46"/>
    <p:sldId id="357" r:id="rId47"/>
    <p:sldId id="362" r:id="rId48"/>
    <p:sldId id="280" r:id="rId49"/>
    <p:sldId id="4429" r:id="rId5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8E35731-B137-4907-AD54-921B7CF2C0D0}">
          <p14:sldIdLst>
            <p14:sldId id="552"/>
            <p14:sldId id="551"/>
          </p14:sldIdLst>
        </p14:section>
        <p14:section name="Upphandlingsmyndigheten" id="{360B2A5E-036C-4610-BFA4-7030804F7E86}">
          <p14:sldIdLst>
            <p14:sldId id="256"/>
            <p14:sldId id="257"/>
            <p14:sldId id="4425"/>
            <p14:sldId id="4426"/>
            <p14:sldId id="258"/>
            <p14:sldId id="4231"/>
            <p14:sldId id="537"/>
            <p14:sldId id="4226"/>
            <p14:sldId id="4251"/>
            <p14:sldId id="4181"/>
            <p14:sldId id="4423"/>
            <p14:sldId id="4421"/>
            <p14:sldId id="4406"/>
            <p14:sldId id="4415"/>
            <p14:sldId id="4428"/>
            <p14:sldId id="4427"/>
            <p14:sldId id="264"/>
            <p14:sldId id="287"/>
            <p14:sldId id="290"/>
            <p14:sldId id="2526"/>
            <p14:sldId id="2800"/>
            <p14:sldId id="4178"/>
            <p14:sldId id="4430"/>
            <p14:sldId id="273"/>
            <p14:sldId id="271"/>
            <p14:sldId id="272"/>
            <p14:sldId id="4371"/>
            <p14:sldId id="4424"/>
            <p14:sldId id="4248"/>
          </p14:sldIdLst>
        </p14:section>
        <p14:section name="Lena" id="{8786162C-E819-44CA-A9C5-A0F041760C43}">
          <p14:sldIdLst>
            <p14:sldId id="347"/>
            <p14:sldId id="321"/>
            <p14:sldId id="270"/>
            <p14:sldId id="323"/>
            <p14:sldId id="337"/>
            <p14:sldId id="359"/>
            <p14:sldId id="355"/>
            <p14:sldId id="358"/>
            <p14:sldId id="360"/>
            <p14:sldId id="357"/>
            <p14:sldId id="362"/>
            <p14:sldId id="280"/>
            <p14:sldId id="4429"/>
          </p14:sldIdLst>
        </p14:section>
      </p14:sectionLst>
    </p:ext>
    <p:ext uri="{EFAFB233-063F-42B5-8137-9DF3F51BA10A}">
      <p15:sldGuideLst xmlns:p15="http://schemas.microsoft.com/office/powerpoint/2012/main">
        <p15:guide id="1" orient="horz" pos="432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BCBE24-1417-4368-98AD-2619DCBA681C}" v="4" dt="2022-06-07T15:30:35.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60"/>
      </p:cViewPr>
      <p:guideLst>
        <p:guide orient="horz" pos="432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E12FE-65D1-4232-8CC1-97D81739B1E9}" type="datetimeFigureOut">
              <a:rPr lang="en-GB" smtClean="0"/>
              <a:t>07/06/2022</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B69724-86C5-43F5-AA21-422966C84D89}" type="slidenum">
              <a:rPr lang="en-GB" smtClean="0"/>
              <a:t>‹#›</a:t>
            </a:fld>
            <a:endParaRPr lang="en-GB"/>
          </a:p>
        </p:txBody>
      </p:sp>
    </p:spTree>
    <p:extLst>
      <p:ext uri="{BB962C8B-B14F-4D97-AF65-F5344CB8AC3E}">
        <p14:creationId xmlns:p14="http://schemas.microsoft.com/office/powerpoint/2010/main" val="228858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Värdet av OFFENTLIG UPPHANDLING i Sverige: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a:t>803 miljarder kronor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18 % av BNP</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chemeClr val="bg2"/>
                </a:solidFill>
              </a:rPr>
              <a:t>Baserat på statistik från 2019</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b="0">
                <a:solidFill>
                  <a:schemeClr val="bg1"/>
                </a:solidFill>
              </a:rPr>
              <a:t>Antal </a:t>
            </a:r>
            <a:r>
              <a:rPr lang="sv-SE">
                <a:solidFill>
                  <a:schemeClr val="bg1"/>
                </a:solidFill>
              </a:rPr>
              <a:t>ANNONSERADE</a:t>
            </a:r>
            <a:r>
              <a:rPr lang="sv-SE" b="0">
                <a:solidFill>
                  <a:schemeClr val="bg1"/>
                </a:solidFill>
              </a:rPr>
              <a:t> upphandlingar: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9600" b="1">
                <a:solidFill>
                  <a:schemeClr val="bg2"/>
                </a:solidFill>
              </a:rPr>
              <a:t>17 938 </a:t>
            </a:r>
            <a:r>
              <a:rPr lang="sv-SE" sz="1200">
                <a:solidFill>
                  <a:schemeClr val="bg1"/>
                </a:solidFill>
              </a:rPr>
              <a:t>stycken</a:t>
            </a:r>
            <a:endParaRPr lang="sv-SE" sz="1200" baseline="300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chemeClr val="bg2"/>
                </a:solidFill>
              </a:rPr>
              <a:t>Baserat på statistik från 2020</a:t>
            </a:r>
          </a:p>
        </p:txBody>
      </p:sp>
      <p:sp>
        <p:nvSpPr>
          <p:cNvPr id="4" name="Platshållare för bildnummer 3"/>
          <p:cNvSpPr>
            <a:spLocks noGrp="1"/>
          </p:cNvSpPr>
          <p:nvPr>
            <p:ph type="sldNum" sz="quarter" idx="5"/>
          </p:nvPr>
        </p:nvSpPr>
        <p:spPr/>
        <p:txBody>
          <a:bodyPr/>
          <a:lstStyle/>
          <a:p>
            <a:fld id="{77B69724-86C5-43F5-AA21-422966C84D89}" type="slidenum">
              <a:rPr lang="en-GB" smtClean="0"/>
              <a:t>4</a:t>
            </a:fld>
            <a:endParaRPr lang="en-GB"/>
          </a:p>
        </p:txBody>
      </p:sp>
    </p:spTree>
    <p:extLst>
      <p:ext uri="{BB962C8B-B14F-4D97-AF65-F5344CB8AC3E}">
        <p14:creationId xmlns:p14="http://schemas.microsoft.com/office/powerpoint/2010/main" val="196404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9724-86C5-43F5-AA21-422966C84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16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sidfot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9724-86C5-43F5-AA21-422966C84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193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10000"/>
              </a:lnSpc>
              <a:spcAft>
                <a:spcPts val="1200"/>
              </a:spcAft>
              <a:buNone/>
            </a:pPr>
            <a:r>
              <a:rPr lang="sv-SE"/>
              <a:t>Upphandlingsmyndigheten erbjuder stöd genom hela inköpsprocessen. </a:t>
            </a:r>
          </a:p>
          <a:p>
            <a:pPr marL="0" indent="0">
              <a:lnSpc>
                <a:spcPct val="110000"/>
              </a:lnSpc>
              <a:spcAft>
                <a:spcPts val="1200"/>
              </a:spcAft>
              <a:buNone/>
            </a:pPr>
            <a:r>
              <a:rPr lang="sv-SE"/>
              <a:t>Vi har valt att visualisera processen i en tre-stegs modell: </a:t>
            </a:r>
            <a:r>
              <a:rPr lang="sv-SE" b="1"/>
              <a:t>Inköpsmodellen</a:t>
            </a:r>
            <a:r>
              <a:rPr lang="sv-SE"/>
              <a:t>. </a:t>
            </a:r>
          </a:p>
          <a:p>
            <a:pPr marL="0" marR="0" lvl="0" indent="0" algn="l" defTabSz="914400" rtl="0" eaLnBrk="1" fontAlgn="auto" latinLnBrk="0" hangingPunct="1">
              <a:lnSpc>
                <a:spcPct val="110000"/>
              </a:lnSpc>
              <a:spcBef>
                <a:spcPts val="0"/>
              </a:spcBef>
              <a:spcAft>
                <a:spcPts val="120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10000"/>
              </a:lnSpc>
              <a:spcBef>
                <a:spcPts val="0"/>
              </a:spcBef>
              <a:spcAft>
                <a:spcPts val="1200"/>
              </a:spcAft>
              <a:buClrTx/>
              <a:buSzTx/>
              <a:buFontTx/>
              <a:buNone/>
              <a:tabLst/>
              <a:defRPr/>
            </a:pPr>
            <a:r>
              <a:rPr lang="sv-SE" sz="1200" kern="1200">
                <a:solidFill>
                  <a:schemeClr val="tx1"/>
                </a:solidFill>
                <a:effectLst/>
                <a:latin typeface="+mn-lt"/>
                <a:ea typeface="+mn-ea"/>
                <a:cs typeface="+mn-cs"/>
              </a:rPr>
              <a:t>Pilen in i modellen kan delas in i två delar. Det är dels vilka förutsättningar som gäller för just din organisation, t.ex. vilken typ av upphandlande myndighet eller enhet det handlar om, dels om inköp är en större eller mindre del av verksamheten, är den central eller perifer etc.</a:t>
            </a:r>
            <a:endParaRPr lang="sv-SE"/>
          </a:p>
          <a:p>
            <a:pPr marL="0" indent="0">
              <a:lnSpc>
                <a:spcPct val="110000"/>
              </a:lnSpc>
              <a:spcAft>
                <a:spcPts val="1200"/>
              </a:spcAft>
              <a:buNone/>
            </a:pPr>
            <a:endParaRPr lang="sv-SE"/>
          </a:p>
          <a:p>
            <a:r>
              <a:rPr lang="sv-SE" b="1"/>
              <a:t>Zon 1 – Förbereda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Det </a:t>
            </a:r>
            <a:r>
              <a:rPr lang="sv-SE" sz="1200" b="1" i="1" kern="1200">
                <a:solidFill>
                  <a:schemeClr val="tx1"/>
                </a:solidFill>
                <a:effectLst/>
                <a:latin typeface="+mn-lt"/>
                <a:ea typeface="+mn-ea"/>
                <a:cs typeface="+mn-cs"/>
              </a:rPr>
              <a:t>förberedande arbetet</a:t>
            </a:r>
            <a:r>
              <a:rPr lang="sv-SE" sz="1200" kern="1200">
                <a:solidFill>
                  <a:schemeClr val="tx1"/>
                </a:solidFill>
                <a:effectLst/>
                <a:latin typeface="+mn-lt"/>
                <a:ea typeface="+mn-ea"/>
                <a:cs typeface="+mn-cs"/>
              </a:rPr>
              <a:t>, hela zon 1, måste få ta tid och resurser i anspråk, för att kunna uppnå syftet med inköpet/upphandlingen och därmed på bästa sätt kunna bidra till verksamhetsutveckling.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I zon 1 kan aktiviteterna inom de olika faserna sammanfattas med ord som in- och omvärldsanalys, behovsanalys, marknadsdialog och marknadsanalys, prioriteringar, riskanalys och taktiska val.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Uppdelat i de tre stegen:</a:t>
            </a:r>
            <a:endParaRPr lang="sv-SE" b="0"/>
          </a:p>
          <a:p>
            <a:pPr marL="171450" lvl="0" indent="-171450">
              <a:buFont typeface="Arial" panose="020B0604020202020204" pitchFamily="34" charset="0"/>
              <a:buChar char="•"/>
            </a:pPr>
            <a:r>
              <a:rPr lang="sv-SE"/>
              <a:t>Planera</a:t>
            </a:r>
          </a:p>
          <a:p>
            <a:pPr marL="171450" lvl="0" indent="-171450">
              <a:buFont typeface="Arial" panose="020B0604020202020204" pitchFamily="34" charset="0"/>
              <a:buChar char="•"/>
            </a:pPr>
            <a:r>
              <a:rPr lang="sv-SE"/>
              <a:t>Kartlägga</a:t>
            </a:r>
          </a:p>
          <a:p>
            <a:pPr marL="171450" lvl="0" indent="-171450">
              <a:lnSpc>
                <a:spcPct val="100000"/>
              </a:lnSpc>
              <a:spcAft>
                <a:spcPts val="1200"/>
              </a:spcAft>
              <a:buFont typeface="Arial" panose="020B0604020202020204" pitchFamily="34" charset="0"/>
              <a:buChar char="•"/>
            </a:pPr>
            <a:r>
              <a:rPr lang="sv-SE"/>
              <a:t>Analysera</a:t>
            </a:r>
          </a:p>
          <a:p>
            <a:pPr lvl="1">
              <a:lnSpc>
                <a:spcPct val="100000"/>
              </a:lnSpc>
              <a:spcAft>
                <a:spcPts val="1200"/>
              </a:spcAft>
            </a:pPr>
            <a:endParaRPr lang="sv-SE"/>
          </a:p>
          <a:p>
            <a:pPr>
              <a:lnSpc>
                <a:spcPct val="100000"/>
              </a:lnSpc>
              <a:spcAft>
                <a:spcPts val="1200"/>
              </a:spcAft>
            </a:pPr>
            <a:r>
              <a:rPr lang="sv-SE" b="1"/>
              <a:t>Zon 2 – Upphandla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När arbetet i zon 1 är klart, bör resultatet vara att det finns en </a:t>
            </a:r>
            <a:r>
              <a:rPr lang="sv-SE" sz="1200" b="1" i="1" kern="1200">
                <a:solidFill>
                  <a:schemeClr val="tx1"/>
                </a:solidFill>
                <a:effectLst/>
                <a:latin typeface="+mn-lt"/>
                <a:ea typeface="+mn-ea"/>
                <a:cs typeface="+mn-cs"/>
              </a:rPr>
              <a:t>upphandlingsstrategi</a:t>
            </a:r>
            <a:r>
              <a:rPr lang="sv-SE" sz="1200" kern="1200">
                <a:solidFill>
                  <a:schemeClr val="tx1"/>
                </a:solidFill>
                <a:effectLst/>
                <a:latin typeface="+mn-lt"/>
                <a:ea typeface="+mn-ea"/>
                <a:cs typeface="+mn-cs"/>
              </a:rPr>
              <a:t> som sedan tas med in i zon 2, när upphandlingen (eller inköpet) ska genomföras, med början i att formulera upphandlingsdokumenten.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Detta arbete har förmodligen redan påbörjats så smått i det förberedande arbetet, men ska nu definieras klart.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Denna process, zon 2, omfattar en kortare eller längre period, beroende av vilket förfarande som är aktuellt, men processen är mer styrd här än det förberedande arbetet i zon 1.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Zon 2 avslutas med att det finns ett avtal.</a:t>
            </a:r>
          </a:p>
          <a:p>
            <a:pPr>
              <a:lnSpc>
                <a:spcPct val="100000"/>
              </a:lnSpc>
              <a:spcAft>
                <a:spcPts val="1200"/>
              </a:spcAft>
            </a:pPr>
            <a:endParaRPr lang="sv-SE" b="1"/>
          </a:p>
          <a:p>
            <a:r>
              <a:rPr lang="sv-SE" b="1"/>
              <a:t>Zon 3 – Realisera</a:t>
            </a:r>
          </a:p>
          <a:p>
            <a:r>
              <a:rPr lang="sv-SE" sz="1200" kern="1200">
                <a:solidFill>
                  <a:schemeClr val="tx1"/>
                </a:solidFill>
                <a:effectLst/>
                <a:latin typeface="+mn-lt"/>
                <a:ea typeface="+mn-ea"/>
                <a:cs typeface="+mn-cs"/>
              </a:rPr>
              <a:t>I zon 3 kan </a:t>
            </a:r>
            <a:r>
              <a:rPr lang="sv-SE" sz="1200" b="1" i="1" kern="1200">
                <a:solidFill>
                  <a:schemeClr val="tx1"/>
                </a:solidFill>
                <a:effectLst/>
                <a:latin typeface="+mn-lt"/>
                <a:ea typeface="+mn-ea"/>
                <a:cs typeface="+mn-cs"/>
              </a:rPr>
              <a:t>implementeringsarbetet</a:t>
            </a:r>
            <a:r>
              <a:rPr lang="sv-SE" sz="1200" kern="1200">
                <a:solidFill>
                  <a:schemeClr val="tx1"/>
                </a:solidFill>
                <a:effectLst/>
                <a:latin typeface="+mn-lt"/>
                <a:ea typeface="+mn-ea"/>
                <a:cs typeface="+mn-cs"/>
              </a:rPr>
              <a:t> av det nya avtalet ta vid. Beroende av om det är ett större eller mindre avtal, om det är helt nytt eller om det är en förnyelse av något tidigare avtal, så är det ett mer eller mindre omfattande arbete som krävs här. </a:t>
            </a:r>
          </a:p>
          <a:p>
            <a:r>
              <a:rPr lang="sv-SE" sz="1200" kern="1200">
                <a:solidFill>
                  <a:schemeClr val="tx1"/>
                </a:solidFill>
                <a:effectLst/>
                <a:latin typeface="+mn-lt"/>
                <a:ea typeface="+mn-ea"/>
                <a:cs typeface="+mn-cs"/>
              </a:rPr>
              <a:t>Det kan behövas nya rutiner, det kan vara många eller få användare som ska få kännedom om nya avtal, det kan vara aktuellt att sätta upp avtal i system för e-handelslösningar etc. Det löpande arbetet sker sedan i den fas vi kallar </a:t>
            </a:r>
            <a:r>
              <a:rPr lang="sv-SE" sz="1200" b="1" i="1" kern="1200">
                <a:solidFill>
                  <a:schemeClr val="tx1"/>
                </a:solidFill>
                <a:effectLst/>
                <a:latin typeface="+mn-lt"/>
                <a:ea typeface="+mn-ea"/>
                <a:cs typeface="+mn-cs"/>
              </a:rPr>
              <a:t>förvalta</a:t>
            </a:r>
            <a:r>
              <a:rPr lang="sv-SE" sz="1200" kern="1200">
                <a:solidFill>
                  <a:schemeClr val="tx1"/>
                </a:solidFill>
                <a:effectLst/>
                <a:latin typeface="+mn-lt"/>
                <a:ea typeface="+mn-ea"/>
                <a:cs typeface="+mn-cs"/>
              </a:rPr>
              <a:t>, där löpande köp görs, leveransbevakning och klagomålshantering tas om hand och där uppföljning är en central del. All uppföljning och utvärdering tas sedan om hand för att utgöra underlag inför kommande inköp och upphandling.</a:t>
            </a:r>
            <a:endParaRPr lang="sv-SE" sz="1200" b="0" kern="1200">
              <a:solidFill>
                <a:schemeClr val="tx1"/>
              </a:solidFill>
              <a:effectLst/>
              <a:latin typeface="+mn-lt"/>
              <a:ea typeface="+mn-ea"/>
              <a:cs typeface="+mn-cs"/>
            </a:endParaRPr>
          </a:p>
          <a:p>
            <a:r>
              <a:rPr lang="sv-SE" sz="1200" b="0" kern="1200">
                <a:solidFill>
                  <a:schemeClr val="tx1"/>
                </a:solidFill>
                <a:effectLst/>
                <a:latin typeface="+mn-lt"/>
                <a:ea typeface="+mn-ea"/>
                <a:cs typeface="+mn-cs"/>
              </a:rPr>
              <a:t>Uppdelat i de två stegen: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a:solidFill>
                  <a:schemeClr val="tx1"/>
                </a:solidFill>
                <a:effectLst/>
                <a:latin typeface="+mn-lt"/>
                <a:ea typeface="+mn-ea"/>
                <a:cs typeface="+mn-cs"/>
              </a:rPr>
              <a:t>I</a:t>
            </a:r>
            <a:r>
              <a:rPr lang="sv-SE"/>
              <a:t>mplementera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Förvalta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9724-86C5-43F5-AA21-422966C84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86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a:t>- </a:t>
            </a:r>
            <a:r>
              <a:rPr lang="sv-SE" b="1"/>
              <a:t>Utgångspunkten</a:t>
            </a:r>
            <a:r>
              <a:rPr lang="sv-SE"/>
              <a:t> är alltid att de som utför offentliga kontrakt aldrig ska fara illa, oavsett om det är byggnadsarbetare som arbetar i Sverige eller om de jobbar i andra länder med att ta fram material som kommer användas i bygg- och anläggningsupphandlingar. </a:t>
            </a:r>
          </a:p>
          <a:p>
            <a:pPr marL="171450" indent="-171450">
              <a:buFont typeface="Arial" panose="020B0604020202020204" pitchFamily="34" charset="0"/>
              <a:buChar char="•"/>
            </a:pPr>
            <a:r>
              <a:rPr lang="sv-SE"/>
              <a:t>Om det finns risk för oskäliga arbetsvillkor i er bransch ska det i upphandlingen ställas villkor om lön, semester och arbetstid. </a:t>
            </a:r>
          </a:p>
          <a:p>
            <a:pPr marL="171450" indent="-171450">
              <a:buFont typeface="Arial" panose="020B0604020202020204" pitchFamily="34" charset="0"/>
              <a:buChar char="•"/>
            </a:pPr>
            <a:r>
              <a:rPr lang="sv-SE"/>
              <a:t>Bedömningen av behövligheten ska vara en helhetsbedömning vid vilken myndigheten kan beakta såväl erfarenheter från tidigare upphandlingar som uppgifter från branschorganisationer, arbetsmarknadens parter eller från andra aktörer</a:t>
            </a:r>
          </a:p>
          <a:p>
            <a:r>
              <a:rPr lang="sv-SE"/>
              <a:t>”</a:t>
            </a:r>
            <a:r>
              <a:rPr lang="sv-SE" b="1"/>
              <a:t>Behövligt</a:t>
            </a:r>
            <a:r>
              <a:rPr lang="sv-SE"/>
              <a:t>”= Risk för oskäliga arbetsvillkor</a:t>
            </a:r>
          </a:p>
          <a:p>
            <a:r>
              <a:rPr lang="sv-SE"/>
              <a:t>Myndigheten ska också kräva att leverantören ska säkerställa att dennes underleverantörer som direkt medverkar till att fullgöra kontraktet uppfyller villkoren.</a:t>
            </a:r>
          </a:p>
          <a:p>
            <a:r>
              <a:rPr lang="sv-SE"/>
              <a:t>Över tröskelvärdet., vilket är 54 938 615 kr för byggentreprenader för statliga myndigheter och andra UM</a:t>
            </a:r>
          </a:p>
          <a:p>
            <a:pPr marL="171450" indent="-171450">
              <a:buFont typeface="Arial" panose="020B0604020202020204" pitchFamily="34" charset="0"/>
              <a:buChar char="•"/>
            </a:pPr>
            <a:endParaRPr lang="sv-SE"/>
          </a:p>
          <a:p>
            <a:pPr marL="171450" indent="-171450">
              <a:buFont typeface="Arial" panose="020B0604020202020204" pitchFamily="34" charset="0"/>
              <a:buChar char="•"/>
            </a:pPr>
            <a:endParaRPr lang="sv-SE"/>
          </a:p>
          <a:p>
            <a:endParaRPr lang="sv-SE"/>
          </a:p>
        </p:txBody>
      </p:sp>
      <p:sp>
        <p:nvSpPr>
          <p:cNvPr id="4" name="Platshållare för bildnummer 3"/>
          <p:cNvSpPr>
            <a:spLocks noGrp="1"/>
          </p:cNvSpPr>
          <p:nvPr>
            <p:ph type="sldNum" sz="quarter" idx="5"/>
          </p:nvPr>
        </p:nvSpPr>
        <p:spPr/>
        <p:txBody>
          <a:bodyPr/>
          <a:lstStyle/>
          <a:p>
            <a:fld id="{77B69724-86C5-43F5-AA21-422966C84D89}" type="slidenum">
              <a:rPr lang="en-GB" smtClean="0"/>
              <a:t>20</a:t>
            </a:fld>
            <a:endParaRPr lang="en-GB"/>
          </a:p>
        </p:txBody>
      </p:sp>
    </p:spTree>
    <p:extLst>
      <p:ext uri="{BB962C8B-B14F-4D97-AF65-F5344CB8AC3E}">
        <p14:creationId xmlns:p14="http://schemas.microsoft.com/office/powerpoint/2010/main" val="1633953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 </a:t>
            </a:r>
            <a:r>
              <a:rPr lang="sv-SE" b="1"/>
              <a:t>När arbete utförs utomlands</a:t>
            </a:r>
          </a:p>
          <a:p>
            <a:r>
              <a:rPr lang="sv-SE"/>
              <a:t>- Många av produkterna som upphandlas inom bygg- och anläggningssektorn är så kallade ”högriskprodukter” och har långa, globala och komplexa leveranskedjor. </a:t>
            </a:r>
          </a:p>
          <a:p>
            <a:r>
              <a:rPr lang="sv-SE"/>
              <a:t>- Vi har tagit fram en digital riskanalystjänst för att vid upphandling kunna få hjälp med att </a:t>
            </a:r>
            <a:r>
              <a:rPr lang="sv-SE" b="1"/>
              <a:t>identifiera hållbarhetsrisker </a:t>
            </a:r>
            <a:r>
              <a:rPr lang="sv-SE"/>
              <a:t>i leveranskedjan inom ett antal produktområden</a:t>
            </a:r>
          </a:p>
          <a:p>
            <a:r>
              <a:rPr lang="sv-SE"/>
              <a:t>- Tips på hur du kan </a:t>
            </a:r>
            <a:r>
              <a:rPr lang="sv-SE" b="1"/>
              <a:t>hantera riskerna</a:t>
            </a:r>
            <a:r>
              <a:rPr lang="sv-SE"/>
              <a:t>.</a:t>
            </a:r>
          </a:p>
        </p:txBody>
      </p:sp>
      <p:sp>
        <p:nvSpPr>
          <p:cNvPr id="4" name="Platshållare för bildnummer 3"/>
          <p:cNvSpPr>
            <a:spLocks noGrp="1"/>
          </p:cNvSpPr>
          <p:nvPr>
            <p:ph type="sldNum" sz="quarter" idx="5"/>
          </p:nvPr>
        </p:nvSpPr>
        <p:spPr/>
        <p:txBody>
          <a:bodyPr/>
          <a:lstStyle/>
          <a:p>
            <a:fld id="{77B69724-86C5-43F5-AA21-422966C84D89}" type="slidenum">
              <a:rPr lang="en-GB" smtClean="0"/>
              <a:t>21</a:t>
            </a:fld>
            <a:endParaRPr lang="en-GB"/>
          </a:p>
        </p:txBody>
      </p:sp>
    </p:spTree>
    <p:extLst>
      <p:ext uri="{BB962C8B-B14F-4D97-AF65-F5344CB8AC3E}">
        <p14:creationId xmlns:p14="http://schemas.microsoft.com/office/powerpoint/2010/main" val="803222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171450" indent="-171450">
              <a:buFontTx/>
              <a:buChar char="-"/>
            </a:pPr>
            <a:r>
              <a:rPr lang="sv-SE" b="1"/>
              <a:t>Vilka bygger vi för?</a:t>
            </a:r>
          </a:p>
          <a:p>
            <a:pPr marL="171450" indent="-171450">
              <a:buFontTx/>
              <a:buChar char="-"/>
            </a:pPr>
            <a:r>
              <a:rPr lang="sv-SE"/>
              <a:t>När det som upphandlas ska användas av fysiska personer, och det gäller ju vid bygg och anläggningsupphandlingar i högsta grad, så är det under vissa förutsättningar lagkrav att som det står i lagen ”</a:t>
            </a:r>
            <a:r>
              <a:rPr lang="sv-SE" b="1"/>
              <a:t>beakta samtliga användares behov</a:t>
            </a:r>
            <a:r>
              <a:rPr lang="sv-SE"/>
              <a:t>”</a:t>
            </a:r>
          </a:p>
          <a:p>
            <a:pPr marL="171450" indent="-171450">
              <a:buFontTx/>
              <a:buChar char="-"/>
            </a:pPr>
            <a:r>
              <a:rPr lang="sv-SE"/>
              <a:t>Så tidigt som möjligt använda sig av principen om s.k. universell utformning, vilken kan förklaras som design av produkter, tjänster och miljöer som är </a:t>
            </a:r>
            <a:r>
              <a:rPr lang="sv-SE" b="1" u="sng"/>
              <a:t>användbara för en så stor del av befolkningen </a:t>
            </a:r>
            <a:r>
              <a:rPr lang="sv-SE" u="sng"/>
              <a:t>som möjligt</a:t>
            </a:r>
            <a:r>
              <a:rPr lang="sv-SE"/>
              <a:t>, </a:t>
            </a:r>
            <a:r>
              <a:rPr lang="sv-SE" u="sng"/>
              <a:t>utan att det krävs speciell anpassning</a:t>
            </a:r>
            <a:r>
              <a:rPr lang="sv-SE"/>
              <a:t>. </a:t>
            </a:r>
          </a:p>
          <a:p>
            <a:pPr marL="171450" indent="-171450">
              <a:buFontTx/>
              <a:buChar char="-"/>
            </a:pPr>
            <a:r>
              <a:rPr lang="sv-SE"/>
              <a:t>Utgår från att vi alla är olika, dvs </a:t>
            </a:r>
            <a:r>
              <a:rPr lang="sv-SE" b="1"/>
              <a:t>mångfald</a:t>
            </a:r>
            <a:r>
              <a:rPr lang="sv-SE"/>
              <a:t>.</a:t>
            </a:r>
          </a:p>
          <a:p>
            <a:pPr marL="171450" indent="-171450">
              <a:buFontTx/>
              <a:buChar char="-"/>
            </a:pPr>
            <a:r>
              <a:rPr lang="sv-SE"/>
              <a:t>Det handlar om att utveckla </a:t>
            </a:r>
            <a:r>
              <a:rPr lang="sv-SE" err="1"/>
              <a:t>långsiktiga</a:t>
            </a:r>
            <a:r>
              <a:rPr lang="sv-SE"/>
              <a:t> processer vilka </a:t>
            </a:r>
            <a:r>
              <a:rPr lang="sv-SE" b="1"/>
              <a:t>involverar </a:t>
            </a:r>
            <a:r>
              <a:rPr lang="sv-SE" b="1" err="1"/>
              <a:t>många</a:t>
            </a:r>
            <a:r>
              <a:rPr lang="sv-SE" b="1"/>
              <a:t> </a:t>
            </a:r>
            <a:r>
              <a:rPr lang="sv-SE" b="1" err="1"/>
              <a:t>aktörer</a:t>
            </a:r>
            <a:r>
              <a:rPr lang="sv-SE"/>
              <a:t>. Detta syftar till att </a:t>
            </a:r>
            <a:r>
              <a:rPr lang="sv-SE" u="sng"/>
              <a:t>skifta perspektiv </a:t>
            </a:r>
            <a:r>
              <a:rPr lang="sv-SE"/>
              <a:t>i utvecklingen av produkter, </a:t>
            </a:r>
            <a:r>
              <a:rPr lang="sv-SE" err="1"/>
              <a:t>miljöer</a:t>
            </a:r>
            <a:r>
              <a:rPr lang="sv-SE"/>
              <a:t>, program eller </a:t>
            </a:r>
            <a:r>
              <a:rPr lang="sv-SE" err="1"/>
              <a:t>tjänster</a:t>
            </a:r>
            <a:r>
              <a:rPr lang="sv-SE"/>
              <a:t>.</a:t>
            </a:r>
          </a:p>
          <a:p>
            <a:pPr marL="171450" indent="-171450">
              <a:buFontTx/>
              <a:buChar char="-"/>
            </a:pPr>
            <a:r>
              <a:rPr lang="sv-SE" sz="1200" b="1" kern="1200">
                <a:solidFill>
                  <a:schemeClr val="tx1"/>
                </a:solidFill>
                <a:effectLst/>
                <a:latin typeface="+mn-lt"/>
                <a:ea typeface="+mn-ea"/>
                <a:cs typeface="+mn-cs"/>
              </a:rPr>
              <a:t>Likvärdighet</a:t>
            </a:r>
            <a:r>
              <a:rPr lang="sv-SE" sz="1200" kern="1200">
                <a:solidFill>
                  <a:schemeClr val="tx1"/>
                </a:solidFill>
                <a:effectLst/>
                <a:latin typeface="+mn-lt"/>
                <a:ea typeface="+mn-ea"/>
                <a:cs typeface="+mn-cs"/>
              </a:rPr>
              <a:t> är vad det handlar om! Lika god, jämbördig, jämlik  </a:t>
            </a:r>
          </a:p>
          <a:p>
            <a:pPr marL="171450" indent="-171450">
              <a:buFontTx/>
              <a:buChar char="-"/>
            </a:pPr>
            <a:r>
              <a:rPr lang="sv-SE"/>
              <a:t>En klok person sa att om man skapar samhällen så det passar en </a:t>
            </a:r>
            <a:r>
              <a:rPr lang="sv-SE" b="1"/>
              <a:t>8 åring och en 80 åring </a:t>
            </a:r>
            <a:r>
              <a:rPr lang="sv-SE"/>
              <a:t>så fungerar det för alla.</a:t>
            </a:r>
          </a:p>
          <a:p>
            <a:pPr marL="0" indent="0">
              <a:buFontTx/>
              <a:buNone/>
            </a:pP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9724-86C5-43F5-AA21-422966C84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849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a:t>- Ett annat sätt att ta social hänsyn i upphandlingar är ställa sysselsättningskrav.</a:t>
            </a:r>
          </a:p>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9724-86C5-43F5-AA21-422966C84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451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Sammanfattning</a:t>
            </a:r>
            <a:r>
              <a:rPr lang="sv-SE"/>
              <a:t>:</a:t>
            </a:r>
          </a:p>
          <a:p>
            <a:pPr marL="171450" indent="-171450">
              <a:buFontTx/>
              <a:buChar char="-"/>
            </a:pPr>
            <a:r>
              <a:rPr lang="sv-SE"/>
              <a:t>Ställa krav på lön, semester och arbetstid och trygg och säker arbetsmiljö, både för arbetare i Sverige och utomlands</a:t>
            </a:r>
          </a:p>
          <a:p>
            <a:pPr marL="171450" indent="-171450">
              <a:buFontTx/>
              <a:buChar char="-"/>
            </a:pPr>
            <a:r>
              <a:rPr lang="sv-SE"/>
              <a:t>Ett bättre samhälle genom att ta hänsyn till jämställdhet, tillgänglighet och universell utformning och sysselsättning </a:t>
            </a:r>
          </a:p>
          <a:p>
            <a:pPr marL="171450" indent="-171450">
              <a:buFontTx/>
              <a:buChar char="-"/>
            </a:pPr>
            <a:r>
              <a:rPr lang="sv-SE"/>
              <a:t>Offentlig sektor är en </a:t>
            </a:r>
            <a:r>
              <a:rPr lang="sv-SE" b="1"/>
              <a:t>väldigt stor köpare </a:t>
            </a:r>
            <a:r>
              <a:rPr lang="sv-SE"/>
              <a:t>så vad och hur vi efterfrågar påverkar utbudet på marknaden och kan driva hela marknaden i en positiv och hållbar riktning </a:t>
            </a:r>
          </a:p>
        </p:txBody>
      </p:sp>
      <p:sp>
        <p:nvSpPr>
          <p:cNvPr id="4" name="Platshållare för bildnummer 3"/>
          <p:cNvSpPr>
            <a:spLocks noGrp="1"/>
          </p:cNvSpPr>
          <p:nvPr>
            <p:ph type="sldNum" sz="quarter" idx="5"/>
          </p:nvPr>
        </p:nvSpPr>
        <p:spPr/>
        <p:txBody>
          <a:bodyPr/>
          <a:lstStyle/>
          <a:p>
            <a:fld id="{77B69724-86C5-43F5-AA21-422966C84D89}" type="slidenum">
              <a:rPr lang="en-GB" smtClean="0"/>
              <a:t>24</a:t>
            </a:fld>
            <a:endParaRPr lang="en-GB"/>
          </a:p>
        </p:txBody>
      </p:sp>
    </p:spTree>
    <p:extLst>
      <p:ext uri="{BB962C8B-B14F-4D97-AF65-F5344CB8AC3E}">
        <p14:creationId xmlns:p14="http://schemas.microsoft.com/office/powerpoint/2010/main" val="3561048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b="1" dirty="0"/>
              <a:t>16 kap. 1–6 §§ lag LOU</a:t>
            </a:r>
          </a:p>
          <a:p>
            <a:pPr marL="171450" indent="-171450">
              <a:buFontTx/>
              <a:buChar char="-"/>
            </a:pPr>
            <a:r>
              <a:rPr lang="sv-SE" b="1" dirty="0"/>
              <a:t>En av de viktigaste </a:t>
            </a:r>
            <a:r>
              <a:rPr lang="sv-SE" dirty="0"/>
              <a:t>och mest centrala delarna av en upphandling är anbudsutvärderingen. </a:t>
            </a:r>
          </a:p>
          <a:p>
            <a:pPr marL="171450" indent="-171450">
              <a:buFontTx/>
              <a:buChar char="-"/>
            </a:pPr>
            <a:r>
              <a:rPr lang="sv-SE" dirty="0"/>
              <a:t>Den upphandlande organisationen ska </a:t>
            </a:r>
            <a:r>
              <a:rPr lang="sv-SE" b="1" dirty="0"/>
              <a:t>utse det anbud som bäst motsvarar det efterfrågade behovet </a:t>
            </a:r>
            <a:r>
              <a:rPr lang="sv-SE" dirty="0"/>
              <a:t>på det sätt det angivits i upphandlingsdokumenten. </a:t>
            </a:r>
          </a:p>
        </p:txBody>
      </p:sp>
      <p:sp>
        <p:nvSpPr>
          <p:cNvPr id="4" name="Platshållare för bildnummer 3"/>
          <p:cNvSpPr>
            <a:spLocks noGrp="1"/>
          </p:cNvSpPr>
          <p:nvPr>
            <p:ph type="sldNum" sz="quarter" idx="5"/>
          </p:nvPr>
        </p:nvSpPr>
        <p:spPr/>
        <p:txBody>
          <a:bodyPr/>
          <a:lstStyle/>
          <a:p>
            <a:fld id="{77B69724-86C5-43F5-AA21-422966C84D89}" type="slidenum">
              <a:rPr lang="en-GB" smtClean="0"/>
              <a:t>25</a:t>
            </a:fld>
            <a:endParaRPr lang="en-GB"/>
          </a:p>
        </p:txBody>
      </p:sp>
    </p:spTree>
    <p:extLst>
      <p:ext uri="{BB962C8B-B14F-4D97-AF65-F5344CB8AC3E}">
        <p14:creationId xmlns:p14="http://schemas.microsoft.com/office/powerpoint/2010/main" val="3600566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Bedömning av det ekonomiskt mest fördelaktiga anbudet</a:t>
            </a:r>
          </a:p>
          <a:p>
            <a:r>
              <a:rPr lang="sv-SE" u="sng" dirty="0"/>
              <a:t>Bästa förhållanden mellan pris och kvalitet</a:t>
            </a:r>
          </a:p>
          <a:p>
            <a:r>
              <a:rPr lang="sv-SE" dirty="0"/>
              <a:t>En upphandlande organisation kan välja utvärderingsgrunden ”bästa förhållandet mellan pris och kvalitet” och ta hänsyn till de tilldelningskriterier som bedöms ge anbudet mervärde. Exempel på kriterier som kan utgöra kvalitet är: </a:t>
            </a:r>
          </a:p>
          <a:p>
            <a:endParaRPr lang="sv-SE" dirty="0"/>
          </a:p>
          <a:p>
            <a:r>
              <a:rPr lang="sv-SE" dirty="0"/>
              <a:t>leverans- eller tid för genomförande </a:t>
            </a:r>
          </a:p>
          <a:p>
            <a:r>
              <a:rPr lang="sv-SE" dirty="0"/>
              <a:t>miljöegenskaper </a:t>
            </a:r>
          </a:p>
          <a:p>
            <a:r>
              <a:rPr lang="sv-SE" dirty="0"/>
              <a:t>driftkostnader </a:t>
            </a:r>
          </a:p>
          <a:p>
            <a:r>
              <a:rPr lang="sv-SE" dirty="0"/>
              <a:t>kostnadseffektivitet</a:t>
            </a:r>
          </a:p>
          <a:p>
            <a:r>
              <a:rPr lang="sv-SE" dirty="0"/>
              <a:t>estetiska, funktionella och tekniska egenskaper</a:t>
            </a:r>
          </a:p>
          <a:p>
            <a:r>
              <a:rPr lang="sv-SE" dirty="0"/>
              <a:t>service och tekniskt stöd. </a:t>
            </a:r>
          </a:p>
        </p:txBody>
      </p:sp>
      <p:sp>
        <p:nvSpPr>
          <p:cNvPr id="4" name="Platshållare för bildnummer 3"/>
          <p:cNvSpPr>
            <a:spLocks noGrp="1"/>
          </p:cNvSpPr>
          <p:nvPr>
            <p:ph type="sldNum" sz="quarter" idx="5"/>
          </p:nvPr>
        </p:nvSpPr>
        <p:spPr/>
        <p:txBody>
          <a:bodyPr/>
          <a:lstStyle/>
          <a:p>
            <a:fld id="{77B69724-86C5-43F5-AA21-422966C84D89}" type="slidenum">
              <a:rPr lang="en-GB" smtClean="0"/>
              <a:t>26</a:t>
            </a:fld>
            <a:endParaRPr lang="en-GB"/>
          </a:p>
        </p:txBody>
      </p:sp>
    </p:spTree>
    <p:extLst>
      <p:ext uri="{BB962C8B-B14F-4D97-AF65-F5344CB8AC3E}">
        <p14:creationId xmlns:p14="http://schemas.microsoft.com/office/powerpoint/2010/main" val="363241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9724-86C5-43F5-AA21-422966C84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287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7B69724-86C5-43F5-AA21-422966C84D89}" type="slidenum">
              <a:rPr lang="en-GB" smtClean="0"/>
              <a:t>27</a:t>
            </a:fld>
            <a:endParaRPr lang="en-GB"/>
          </a:p>
        </p:txBody>
      </p:sp>
    </p:spTree>
    <p:extLst>
      <p:ext uri="{BB962C8B-B14F-4D97-AF65-F5344CB8AC3E}">
        <p14:creationId xmlns:p14="http://schemas.microsoft.com/office/powerpoint/2010/main" val="1319967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dirty="0"/>
              <a:t>Agenda:</a:t>
            </a:r>
          </a:p>
          <a:p>
            <a:pPr>
              <a:buClr>
                <a:schemeClr val="accent6">
                  <a:lumMod val="75000"/>
                </a:schemeClr>
              </a:buClr>
              <a:buFont typeface="Wingdings" panose="05000000000000000000" pitchFamily="2" charset="2"/>
              <a:buChar char="Ø"/>
            </a:pPr>
            <a:r>
              <a:rPr lang="sv-SE" dirty="0"/>
              <a:t>Styrning och arbetssätt för hållbar upphandling</a:t>
            </a:r>
          </a:p>
          <a:p>
            <a:pPr>
              <a:buClr>
                <a:schemeClr val="accent6">
                  <a:lumMod val="75000"/>
                </a:schemeClr>
              </a:buClr>
              <a:buFont typeface="Wingdings" panose="05000000000000000000" pitchFamily="2" charset="2"/>
              <a:buChar char="Ø"/>
            </a:pPr>
            <a:r>
              <a:rPr lang="sv-SE" dirty="0"/>
              <a:t>Praktiskt exempel på gemensamt arbete i Södertörnskommunerna</a:t>
            </a:r>
          </a:p>
          <a:p>
            <a:pPr>
              <a:buClr>
                <a:schemeClr val="accent6">
                  <a:lumMod val="75000"/>
                </a:schemeClr>
              </a:buClr>
              <a:buFont typeface="Wingdings" panose="05000000000000000000" pitchFamily="2" charset="2"/>
              <a:buChar char="Ø"/>
            </a:pPr>
            <a:endParaRPr lang="sv-SE" dirty="0"/>
          </a:p>
          <a:p>
            <a:pPr>
              <a:buClr>
                <a:schemeClr val="accent6">
                  <a:lumMod val="75000"/>
                </a:schemeClr>
              </a:buClr>
              <a:buFont typeface="Wingdings" panose="05000000000000000000" pitchFamily="2" charset="2"/>
              <a:buNone/>
            </a:pPr>
            <a:r>
              <a:rPr lang="sv-SE" u="sng" dirty="0"/>
              <a:t>Anteckningar från tidigare införmöten</a:t>
            </a:r>
          </a:p>
          <a:p>
            <a:pPr>
              <a:buClr>
                <a:schemeClr val="accent6">
                  <a:lumMod val="75000"/>
                </a:schemeClr>
              </a:buClr>
              <a:buFont typeface="Wingdings" panose="05000000000000000000" pitchFamily="2" charset="2"/>
              <a:buNone/>
            </a:pPr>
            <a:r>
              <a:rPr lang="sv-SE" dirty="0"/>
              <a:t>Syfte att via hur då går från ord till handling - klart</a:t>
            </a:r>
          </a:p>
          <a:p>
            <a:pPr>
              <a:buClr>
                <a:schemeClr val="accent6">
                  <a:lumMod val="75000"/>
                </a:schemeClr>
              </a:buClr>
              <a:buFont typeface="Wingdings" panose="05000000000000000000" pitchFamily="2" charset="2"/>
              <a:buNone/>
            </a:pPr>
            <a:r>
              <a:rPr lang="sv-SE" dirty="0"/>
              <a:t>Visa på praktiska exempel - klart</a:t>
            </a:r>
          </a:p>
          <a:p>
            <a:pPr>
              <a:buClr>
                <a:schemeClr val="accent6">
                  <a:lumMod val="75000"/>
                </a:schemeClr>
              </a:buClr>
              <a:buFont typeface="Wingdings" panose="05000000000000000000" pitchFamily="2" charset="2"/>
              <a:buNone/>
            </a:pPr>
            <a:r>
              <a:rPr lang="sv-SE" dirty="0"/>
              <a:t>Gärna nått kring utvärdering i entreprenader. Alt förklara att du kan och ex på vad. - klart</a:t>
            </a:r>
          </a:p>
          <a:p>
            <a:pPr>
              <a:buClr>
                <a:schemeClr val="accent6">
                  <a:lumMod val="75000"/>
                </a:schemeClr>
              </a:buClr>
              <a:buFont typeface="Wingdings" panose="05000000000000000000" pitchFamily="2" charset="2"/>
              <a:buNone/>
            </a:pPr>
            <a:r>
              <a:rPr lang="sv-SE" dirty="0"/>
              <a:t>Hur applicerar vi övergripande miljömål i kravställning - klart</a:t>
            </a:r>
          </a:p>
          <a:p>
            <a:pPr>
              <a:buClr>
                <a:schemeClr val="accent6">
                  <a:lumMod val="75000"/>
                </a:schemeClr>
              </a:buClr>
              <a:buFont typeface="Wingdings" panose="05000000000000000000" pitchFamily="2" charset="2"/>
              <a:buNone/>
            </a:pPr>
            <a:r>
              <a:rPr lang="sv-SE" dirty="0"/>
              <a:t>Justera styrningsbilderna - klart</a:t>
            </a:r>
          </a:p>
          <a:p>
            <a:pPr>
              <a:buClr>
                <a:schemeClr val="accent6">
                  <a:lumMod val="75000"/>
                </a:schemeClr>
              </a:buClr>
              <a:buFont typeface="Wingdings" panose="05000000000000000000" pitchFamily="2" charset="2"/>
              <a:buNone/>
            </a:pPr>
            <a:r>
              <a:rPr lang="sv-SE" dirty="0"/>
              <a:t>Måste nå och tipsa alla verksamheter om detta seminarium - klart</a:t>
            </a:r>
          </a:p>
          <a:p>
            <a:pPr>
              <a:buClr>
                <a:schemeClr val="accent6">
                  <a:lumMod val="75000"/>
                </a:schemeClr>
              </a:buClr>
              <a:buFont typeface="Wingdings" panose="05000000000000000000" pitchFamily="2" charset="2"/>
              <a:buNone/>
            </a:pPr>
            <a:r>
              <a:rPr lang="sv-SE" dirty="0"/>
              <a:t>Skicka foto på mig för inbjudan. - klart</a:t>
            </a:r>
          </a:p>
          <a:p>
            <a:pPr>
              <a:buClr>
                <a:schemeClr val="accent6">
                  <a:lumMod val="75000"/>
                </a:schemeClr>
              </a:buClr>
              <a:buFont typeface="Wingdings" panose="05000000000000000000" pitchFamily="2" charset="2"/>
              <a:buNone/>
            </a:pPr>
            <a:r>
              <a:rPr lang="sv-SE" dirty="0"/>
              <a:t>Mingel från 8.30</a:t>
            </a:r>
          </a:p>
          <a:p>
            <a:pPr>
              <a:buClr>
                <a:schemeClr val="accent6">
                  <a:lumMod val="75000"/>
                </a:schemeClr>
              </a:buClr>
              <a:buFont typeface="Wingdings" panose="05000000000000000000" pitchFamily="2" charset="2"/>
              <a:buNone/>
            </a:pPr>
            <a:r>
              <a:rPr lang="sv-SE" dirty="0"/>
              <a:t>Gärna visa praktiska stöd som jag visade på SOI - klart</a:t>
            </a:r>
          </a:p>
          <a:p>
            <a:pPr>
              <a:buClr>
                <a:schemeClr val="accent6">
                  <a:lumMod val="75000"/>
                </a:schemeClr>
              </a:buClr>
              <a:buFont typeface="Wingdings" panose="05000000000000000000" pitchFamily="2" charset="2"/>
              <a:buNone/>
            </a:pPr>
            <a:r>
              <a:rPr lang="sv-SE" dirty="0"/>
              <a:t>Jag får 20 min</a:t>
            </a:r>
          </a:p>
          <a:p>
            <a:pPr>
              <a:buClr>
                <a:schemeClr val="accent6">
                  <a:lumMod val="75000"/>
                </a:schemeClr>
              </a:buClr>
              <a:buFont typeface="Wingdings" panose="05000000000000000000" pitchFamily="2" charset="2"/>
              <a:buNone/>
            </a:pPr>
            <a:r>
              <a:rPr lang="sv-SE" dirty="0"/>
              <a:t>Sen panelsamtal på 10 min</a:t>
            </a:r>
          </a:p>
          <a:p>
            <a:pPr>
              <a:buClr>
                <a:schemeClr val="accent6">
                  <a:lumMod val="75000"/>
                </a:schemeClr>
              </a:buClr>
              <a:buFont typeface="Wingdings" panose="05000000000000000000" pitchFamily="2" charset="2"/>
              <a:buNone/>
            </a:pPr>
            <a:r>
              <a:rPr lang="sv-SE" dirty="0" err="1"/>
              <a:t>Ev</a:t>
            </a:r>
            <a:r>
              <a:rPr lang="sv-SE" dirty="0"/>
              <a:t> öppet chattforum efter </a:t>
            </a:r>
            <a:r>
              <a:rPr lang="sv-SE" dirty="0" err="1"/>
              <a:t>kl</a:t>
            </a:r>
            <a:r>
              <a:rPr lang="sv-SE" dirty="0"/>
              <a:t> 10</a:t>
            </a:r>
          </a:p>
          <a:p>
            <a:pPr>
              <a:buClr>
                <a:schemeClr val="accent6">
                  <a:lumMod val="75000"/>
                </a:schemeClr>
              </a:buClr>
              <a:buFont typeface="Wingdings" panose="05000000000000000000" pitchFamily="2" charset="2"/>
              <a:buNone/>
            </a:pPr>
            <a:endParaRPr lang="sv-SE" dirty="0"/>
          </a:p>
          <a:p>
            <a:pPr marL="0" indent="0">
              <a:buNone/>
            </a:pP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E916C-3B1C-4FF4-97E7-FF95FB6876F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286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Utöver dessa mål som kopplar direkt till upphandlingsverksamheten finns även mål om att vara fossilfri vid 2025/2030 alternativ att minska utsläppen jämfört med ett basår.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E916C-3B1C-4FF4-97E7-FF95FB6876F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657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E916C-3B1C-4FF4-97E7-FF95FB6876F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908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t>Skapa denna lista </a:t>
            </a:r>
            <a:r>
              <a:rPr lang="sv-SE" baseline="0"/>
              <a:t>i samarbete </a:t>
            </a:r>
            <a:r>
              <a:rPr lang="sv-SE" baseline="0" dirty="0"/>
              <a:t>med klimat och social strateger.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E916C-3B1C-4FF4-97E7-FF95FB6876F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737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sv-SE"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9428F-9EA4-4C04-BE2E-7ADC2EC14A0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9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E916C-3B1C-4FF4-97E7-FF95FB6876F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758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Projektet handlar om att uppnå offensiva mål om fossilfrihet, driva på och underlätta transportsektorns omställning samt utgöra ett föredöme. Offentliga aktörer i Uppsala, Örebro, Stockholm, Östergötland, Södermanland och Västmanland. Deltagande organisationer får stöd inom områdena fordon, drivmedel och infrastruktur samt hållbart resande. Stödet kan bestå av till exempel individuell rådgivning, kompetensutveckling eller nätverksmöten. Fossilfritt 2030 finansieras av Tillväxtverket via den Europeiska Regionala Utvecklingsfonden samt av regionerna och länsstyrelserna i deltagande regioner och kommuner.</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E916C-3B1C-4FF4-97E7-FF95FB6876F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689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Mallar för att ställa och följa upp klimat- och miljökrav i upphandlingar där transporter och arbetsmaskiner ingår.</a:t>
            </a:r>
          </a:p>
          <a:p>
            <a:r>
              <a:rPr lang="sv-SE" dirty="0"/>
              <a:t>Krav utanför reduktionsplikten – förklara kortfattat.</a:t>
            </a:r>
          </a:p>
          <a:p>
            <a:r>
              <a:rPr lang="sv-SE" dirty="0"/>
              <a:t>Förslag på redovisningssätt</a:t>
            </a:r>
          </a:p>
          <a:p>
            <a:endParaRPr lang="sv-SE" dirty="0"/>
          </a:p>
          <a:p>
            <a:r>
              <a:rPr lang="sv-SE" dirty="0"/>
              <a:t>Mallen utgår från </a:t>
            </a:r>
            <a:r>
              <a:rPr lang="sv-SE" dirty="0" err="1"/>
              <a:t>Biodriv</a:t>
            </a:r>
            <a:r>
              <a:rPr lang="sv-SE" dirty="0"/>
              <a:t> öst nationella vägledningar/rapporter.</a:t>
            </a:r>
          </a:p>
          <a:p>
            <a:r>
              <a:rPr lang="sv-SE" dirty="0"/>
              <a:t>Syftet ska underlätta att ställa likvärdiga krav.</a:t>
            </a:r>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E916C-3B1C-4FF4-97E7-FF95FB6876F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986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Syftet är att effektivisera och standardisera kravställningen.</a:t>
            </a:r>
          </a:p>
          <a:p>
            <a:r>
              <a:rPr lang="sv-SE" dirty="0"/>
              <a:t>Dvs inte ställa frågorna inför varje upphandling.</a:t>
            </a:r>
          </a:p>
          <a:p>
            <a:endParaRPr lang="sv-SE" dirty="0"/>
          </a:p>
          <a:p>
            <a:r>
              <a:rPr lang="sv-SE" dirty="0"/>
              <a:t>Svar: varierat från idag 33% av personbilar och lastbilar samt 100 % av arbetsmaskiner till att frågorna är för omfattande eller att kraven kommer aldrig att kunna uppfyllas.</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E916C-3B1C-4FF4-97E7-FF95FB6876F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2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1" indent="0">
              <a:buNone/>
            </a:pPr>
            <a:endParaRPr lang="sv-SE" b="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9724-86C5-43F5-AA21-422966C84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157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Svar: </a:t>
            </a:r>
          </a:p>
          <a:p>
            <a:r>
              <a:rPr lang="sv-SE" dirty="0"/>
              <a:t>varierat från idag 33% av personbilar och lastbilar samt 100 % av arbetsmaskiner. Samt att om 2 år är gamla bensin/diesel bilar utbytta och om 10 år 100% rena elbilar.</a:t>
            </a:r>
          </a:p>
          <a:p>
            <a:r>
              <a:rPr lang="sv-SE" dirty="0"/>
              <a:t>till att frågorna är för omfattande eller att kraven kommer aldrig att kunna uppfyllas.</a:t>
            </a:r>
          </a:p>
          <a:p>
            <a:endParaRPr lang="sv-SE" dirty="0"/>
          </a:p>
          <a:p>
            <a:r>
              <a:rPr lang="sv-SE" dirty="0"/>
              <a:t>Vid bristande svar när det gäller uppdrag som utförs av personbilar kan vi utgå från nyhetsrapporteringen och sätta ett relativ hög nivå från avtalsstart och sen succesivt öka undra avtalstiden.</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7D00C3-3AAB-45DD-8AA7-450960FCE3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526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7D00C3-3AAB-45DD-8AA7-450960FCE3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695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E916C-3B1C-4FF4-97E7-FF95FB6876F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549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a:t>Socialt ansvarsfull offentlig upphandling handlar om att uppnå positiva sociala resultat i offentliga upphandlingskontrakt. Upphandling påverkar ett stort antal personer: användare av offentliga tjänster, personer som sysslar med produktion och leverans eller personal vid den organisation som gör inköpet. Utöver de personer som påverkas direkt kan socialt ansvarsfull offentlig upphandling påverka den bredare marknaden både på efterfråge- och utbudssidan.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a:t>välja varor och tjänster som ger positiva sociala resultat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a:t>Genom att ta sociala hänsyn i samband med upphandling kan upphandlande myndigheter bidra till att använda skattemedel på ett ansvarsfullt sätt.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a:t>Socialt ansvarsfull upphandling är ett </a:t>
            </a:r>
            <a:r>
              <a:rPr lang="sv-SE" b="1"/>
              <a:t>brett begrepp </a:t>
            </a:r>
            <a:r>
              <a:rPr lang="sv-SE"/>
              <a:t>och kan omfatta olika aspekter.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a:t>Det kan exempelvis handla om att säkerställa schyssta arbetsvillkor för de personer som ska utföra offentliga kontrakt, att erbjuda personer som står långt ifrån arbetsmarknaden möjlighet till sysselsättning, eller att bidra till ökad delaktighet i samhället för personer med funktionsnedsättning.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a:t>Upphandlingsreglerna innebär inte bara möjligheter att inkludera sociala hänsyn vid upphandling, utan också vissa skyldigheter. Det gäller vissa arbetsrättsliga villkor och säkerställandet av tillgänglighet.</a:t>
            </a:r>
          </a:p>
          <a:p>
            <a:endParaRPr lang="sv-SE"/>
          </a:p>
        </p:txBody>
      </p:sp>
      <p:sp>
        <p:nvSpPr>
          <p:cNvPr id="4" name="Platshållare för bildnummer 3"/>
          <p:cNvSpPr>
            <a:spLocks noGrp="1"/>
          </p:cNvSpPr>
          <p:nvPr>
            <p:ph type="sldNum" sz="quarter" idx="5"/>
          </p:nvPr>
        </p:nvSpPr>
        <p:spPr/>
        <p:txBody>
          <a:bodyPr/>
          <a:lstStyle/>
          <a:p>
            <a:fld id="{77B69724-86C5-43F5-AA21-422966C84D89}" type="slidenum">
              <a:rPr lang="en-GB" smtClean="0"/>
              <a:t>8</a:t>
            </a:fld>
            <a:endParaRPr lang="en-GB"/>
          </a:p>
        </p:txBody>
      </p:sp>
    </p:spTree>
    <p:extLst>
      <p:ext uri="{BB962C8B-B14F-4D97-AF65-F5344CB8AC3E}">
        <p14:creationId xmlns:p14="http://schemas.microsoft.com/office/powerpoint/2010/main" val="139334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4 kap. Allmänna bestämmelser </a:t>
            </a:r>
          </a:p>
          <a:p>
            <a:endParaRPr lang="sv-SE"/>
          </a:p>
          <a:p>
            <a:r>
              <a:rPr lang="sv-SE" b="1"/>
              <a:t>Principer för offentlig upphandling</a:t>
            </a:r>
          </a:p>
          <a:p>
            <a:r>
              <a:rPr lang="sv-SE" b="1"/>
              <a:t>3 §</a:t>
            </a:r>
            <a:r>
              <a:rPr lang="sv-SE"/>
              <a:t>   En upphandlande myndighet bör beakta miljöhänsyn, sociala och arbetsrättsliga hänsyn vid offentlig upphandling om upphandlingens art motiverar detta.</a:t>
            </a:r>
          </a:p>
        </p:txBody>
      </p:sp>
      <p:sp>
        <p:nvSpPr>
          <p:cNvPr id="4" name="Platshållare för bildnummer 3"/>
          <p:cNvSpPr>
            <a:spLocks noGrp="1"/>
          </p:cNvSpPr>
          <p:nvPr>
            <p:ph type="sldNum" sz="quarter" idx="10"/>
          </p:nvPr>
        </p:nvSpPr>
        <p:spPr/>
        <p:txBody>
          <a:bodyPr/>
          <a:lstStyle/>
          <a:p>
            <a:fld id="{BEC932EE-547D-462E-8FC6-765731D958BC}" type="slidenum">
              <a:rPr lang="en-GB" smtClean="0"/>
              <a:t>9</a:t>
            </a:fld>
            <a:endParaRPr lang="en-GB"/>
          </a:p>
        </p:txBody>
      </p:sp>
    </p:spTree>
    <p:extLst>
      <p:ext uri="{BB962C8B-B14F-4D97-AF65-F5344CB8AC3E}">
        <p14:creationId xmlns:p14="http://schemas.microsoft.com/office/powerpoint/2010/main" val="206925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a:t>Viktigt att ha båda perspektiven med sig när vi pratar om social hänsyn i bygg- och anläggningssektorn: </a:t>
            </a:r>
            <a:r>
              <a:rPr lang="sv-SE" b="1"/>
              <a:t>för vilka bygger vi</a:t>
            </a:r>
            <a:r>
              <a:rPr lang="sv-SE"/>
              <a:t>, och </a:t>
            </a:r>
            <a:r>
              <a:rPr lang="sv-SE" b="1"/>
              <a:t>vilka är det som bygger</a:t>
            </a:r>
            <a:r>
              <a:rPr lang="sv-SE"/>
              <a:t>?</a:t>
            </a:r>
          </a:p>
          <a:p>
            <a:pPr marL="171450" indent="-171450">
              <a:buFontTx/>
              <a:buChar char="-"/>
            </a:pPr>
            <a:r>
              <a:rPr lang="sv-SE"/>
              <a:t>För vilka bygger vi:</a:t>
            </a:r>
          </a:p>
          <a:p>
            <a:pPr marL="628650" lvl="1" indent="-171450">
              <a:buFontTx/>
              <a:buChar char="-"/>
            </a:pPr>
            <a:r>
              <a:rPr lang="sv-SE"/>
              <a:t>Kan </a:t>
            </a:r>
            <a:r>
              <a:rPr lang="sv-SE" b="1"/>
              <a:t>barn </a:t>
            </a:r>
            <a:r>
              <a:rPr lang="sv-SE"/>
              <a:t>växa upp på ett tryggt och säkert sätt och leka i huset hon bor i, och i miljön mellan husen?</a:t>
            </a:r>
          </a:p>
          <a:p>
            <a:pPr marL="628650" lvl="1" indent="-171450">
              <a:buFontTx/>
              <a:buChar char="-"/>
            </a:pPr>
            <a:r>
              <a:rPr lang="sv-SE"/>
              <a:t>Känner sig </a:t>
            </a:r>
            <a:r>
              <a:rPr lang="sv-SE" b="1"/>
              <a:t>flickor och kvinnor rädda </a:t>
            </a:r>
            <a:r>
              <a:rPr lang="sv-SE"/>
              <a:t>när de går ut för att det byggs mörka gångtunnlar eller andra otrygga stadsmiljöer?</a:t>
            </a:r>
          </a:p>
          <a:p>
            <a:pPr marL="628650" lvl="1" indent="-171450">
              <a:buFontTx/>
              <a:buChar char="-"/>
            </a:pPr>
            <a:r>
              <a:rPr lang="sv-SE"/>
              <a:t>Kan äldre och andra personer som har svårt att röra eller orientera sig röra sig i sina hem eller utomhus?</a:t>
            </a:r>
          </a:p>
          <a:p>
            <a:pPr marL="171450" lvl="0" indent="-171450">
              <a:buFontTx/>
              <a:buChar char="-"/>
            </a:pPr>
            <a:r>
              <a:rPr lang="sv-SE"/>
              <a:t>Vilka är det som bygger?</a:t>
            </a:r>
          </a:p>
          <a:p>
            <a:pPr marL="628650" lvl="1" indent="-171450">
              <a:buFontTx/>
              <a:buChar char="-"/>
            </a:pPr>
            <a:r>
              <a:rPr lang="sv-SE"/>
              <a:t>Får de som bygger en </a:t>
            </a:r>
            <a:r>
              <a:rPr lang="sv-SE" b="1"/>
              <a:t>skälig lön </a:t>
            </a:r>
            <a:r>
              <a:rPr lang="sv-SE"/>
              <a:t>som de kan leva på? Eller måste de kanske till och med betala tillbaka en del av lönen till kriminella företag?</a:t>
            </a:r>
          </a:p>
          <a:p>
            <a:pPr marL="628650" lvl="1" indent="-171450">
              <a:buFontTx/>
              <a:buChar char="-"/>
            </a:pPr>
            <a:r>
              <a:rPr lang="sv-SE"/>
              <a:t>Får de ta </a:t>
            </a:r>
            <a:r>
              <a:rPr lang="sv-SE" b="1"/>
              <a:t>raster</a:t>
            </a:r>
            <a:r>
              <a:rPr lang="sv-SE"/>
              <a:t> när de behöver vila?</a:t>
            </a:r>
          </a:p>
          <a:p>
            <a:pPr marL="628650" lvl="1" indent="-171450">
              <a:buFontTx/>
              <a:buChar char="-"/>
            </a:pPr>
            <a:r>
              <a:rPr lang="sv-SE"/>
              <a:t>Är deras </a:t>
            </a:r>
            <a:r>
              <a:rPr lang="sv-SE" b="1"/>
              <a:t>arbetsplatser trygga och säkra</a:t>
            </a:r>
            <a:r>
              <a:rPr lang="sv-SE"/>
              <a:t> så att de inte riskerar att råka ut för allvarliga olyckor? </a:t>
            </a:r>
          </a:p>
          <a:p>
            <a:pPr marL="628650" lvl="1" indent="-171450">
              <a:buFontTx/>
              <a:buChar char="-"/>
            </a:pPr>
            <a:endParaRPr lang="sv-SE"/>
          </a:p>
        </p:txBody>
      </p:sp>
      <p:sp>
        <p:nvSpPr>
          <p:cNvPr id="4" name="Platshållare för bildnummer 3"/>
          <p:cNvSpPr>
            <a:spLocks noGrp="1"/>
          </p:cNvSpPr>
          <p:nvPr>
            <p:ph type="sldNum" sz="quarter" idx="5"/>
          </p:nvPr>
        </p:nvSpPr>
        <p:spPr/>
        <p:txBody>
          <a:bodyPr/>
          <a:lstStyle/>
          <a:p>
            <a:fld id="{77B69724-86C5-43F5-AA21-422966C84D89}" type="slidenum">
              <a:rPr lang="en-GB" smtClean="0"/>
              <a:t>10</a:t>
            </a:fld>
            <a:endParaRPr lang="en-GB"/>
          </a:p>
        </p:txBody>
      </p:sp>
    </p:spTree>
    <p:extLst>
      <p:ext uri="{BB962C8B-B14F-4D97-AF65-F5344CB8AC3E}">
        <p14:creationId xmlns:p14="http://schemas.microsoft.com/office/powerpoint/2010/main" val="2649048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t>Nybyggnation och ombyggnation, Olika typer av byggnader: flerbostadshus, lokaler, skolor, förskolor, paviljonger, bad- och simanläggningar, Olika produkter: vitvaror, luftfilter, belysning, Mark- och anläggningsentreprenader, storköksutrustning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sv-SE" noProof="0"/>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9724-86C5-43F5-AA21-422966C84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789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9724-86C5-43F5-AA21-422966C84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067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cs typeface="Calibri"/>
              </a:rPr>
              <a:t>Här</a:t>
            </a:r>
            <a:r>
              <a:rPr lang="en-US">
                <a:cs typeface="Calibri"/>
              </a:rPr>
              <a:t> </a:t>
            </a:r>
            <a:r>
              <a:rPr lang="en-US" err="1">
                <a:cs typeface="Calibri"/>
              </a:rPr>
              <a:t>är</a:t>
            </a:r>
            <a:r>
              <a:rPr lang="en-US">
                <a:cs typeface="Calibri"/>
              </a:rPr>
              <a:t> den illustration </a:t>
            </a:r>
            <a:r>
              <a:rPr lang="en-US" err="1">
                <a:cs typeface="Calibri"/>
              </a:rPr>
              <a:t>där</a:t>
            </a:r>
            <a:r>
              <a:rPr lang="en-US">
                <a:cs typeface="Calibri"/>
              </a:rPr>
              <a:t> vi </a:t>
            </a:r>
            <a:r>
              <a:rPr lang="en-US" err="1">
                <a:cs typeface="Calibri"/>
              </a:rPr>
              <a:t>kopplar</a:t>
            </a:r>
            <a:r>
              <a:rPr lang="en-US">
                <a:cs typeface="Calibri"/>
              </a:rPr>
              <a:t> </a:t>
            </a:r>
            <a:r>
              <a:rPr lang="en-US" err="1">
                <a:cs typeface="Calibri"/>
              </a:rPr>
              <a:t>ihop</a:t>
            </a:r>
            <a:r>
              <a:rPr lang="en-US">
                <a:cs typeface="Calibri"/>
              </a:rPr>
              <a:t> </a:t>
            </a:r>
            <a:r>
              <a:rPr lang="en-US" err="1">
                <a:cs typeface="Calibri"/>
              </a:rPr>
              <a:t>inköpsprocessen</a:t>
            </a:r>
            <a:r>
              <a:rPr lang="en-US">
                <a:cs typeface="Calibri"/>
              </a:rPr>
              <a:t> med </a:t>
            </a:r>
            <a:r>
              <a:rPr lang="en-US" err="1">
                <a:cs typeface="Calibri"/>
              </a:rPr>
              <a:t>byggprocessen</a:t>
            </a:r>
            <a:r>
              <a:rPr lang="en-US">
                <a:cs typeface="Calibri"/>
              </a:rPr>
              <a:t>. </a:t>
            </a:r>
            <a:r>
              <a:rPr lang="en-US" err="1">
                <a:cs typeface="Calibri"/>
              </a:rPr>
              <a:t>Bilden</a:t>
            </a:r>
            <a:r>
              <a:rPr lang="en-US">
                <a:cs typeface="Calibri"/>
              </a:rPr>
              <a:t> </a:t>
            </a:r>
            <a:r>
              <a:rPr lang="en-US" err="1">
                <a:cs typeface="Calibri"/>
              </a:rPr>
              <a:t>visar</a:t>
            </a:r>
            <a:r>
              <a:rPr lang="en-US">
                <a:cs typeface="Calibri"/>
              </a:rPr>
              <a:t> </a:t>
            </a:r>
            <a:r>
              <a:rPr lang="en-US" err="1">
                <a:cs typeface="Calibri"/>
              </a:rPr>
              <a:t>hur</a:t>
            </a:r>
            <a:r>
              <a:rPr lang="en-US">
                <a:cs typeface="Calibri"/>
              </a:rPr>
              <a:t> </a:t>
            </a:r>
            <a:r>
              <a:rPr lang="en-US" err="1">
                <a:cs typeface="Calibri"/>
              </a:rPr>
              <a:t>processerna</a:t>
            </a:r>
            <a:r>
              <a:rPr lang="en-US">
                <a:cs typeface="Calibri"/>
              </a:rPr>
              <a:t> </a:t>
            </a:r>
            <a:r>
              <a:rPr lang="en-US" err="1">
                <a:cs typeface="Calibri"/>
              </a:rPr>
              <a:t>förhåller</a:t>
            </a:r>
            <a:r>
              <a:rPr lang="en-US">
                <a:cs typeface="Calibri"/>
              </a:rPr>
              <a:t> sig till </a:t>
            </a:r>
            <a:r>
              <a:rPr lang="en-US" err="1">
                <a:cs typeface="Calibri"/>
              </a:rPr>
              <a:t>varandra</a:t>
            </a:r>
            <a:r>
              <a:rPr lang="en-US">
                <a:cs typeface="Calibri"/>
              </a:rPr>
              <a:t> </a:t>
            </a:r>
            <a:r>
              <a:rPr lang="en-US" err="1">
                <a:cs typeface="Calibri"/>
              </a:rPr>
              <a:t>och</a:t>
            </a:r>
            <a:r>
              <a:rPr lang="en-US">
                <a:cs typeface="Calibri"/>
              </a:rPr>
              <a:t> </a:t>
            </a:r>
            <a:r>
              <a:rPr lang="en-US" err="1">
                <a:cs typeface="Calibri"/>
              </a:rPr>
              <a:t>när</a:t>
            </a:r>
            <a:r>
              <a:rPr lang="en-US">
                <a:cs typeface="Calibri"/>
              </a:rPr>
              <a:t> </a:t>
            </a:r>
            <a:r>
              <a:rPr lang="en-US" err="1">
                <a:cs typeface="Calibri"/>
              </a:rPr>
              <a:t>t.ex</a:t>
            </a:r>
            <a:r>
              <a:rPr lang="en-US">
                <a:cs typeface="Calibri"/>
              </a:rPr>
              <a:t>. </a:t>
            </a:r>
            <a:r>
              <a:rPr lang="en-US" err="1">
                <a:cs typeface="Calibri"/>
              </a:rPr>
              <a:t>olika</a:t>
            </a:r>
            <a:r>
              <a:rPr lang="en-US">
                <a:cs typeface="Calibri"/>
              </a:rPr>
              <a:t> </a:t>
            </a:r>
            <a:r>
              <a:rPr lang="en-US" err="1">
                <a:cs typeface="Calibri"/>
              </a:rPr>
              <a:t>upphandlingar</a:t>
            </a:r>
            <a:r>
              <a:rPr lang="en-US">
                <a:cs typeface="Calibri"/>
              </a:rPr>
              <a:t> </a:t>
            </a:r>
            <a:r>
              <a:rPr lang="en-US" err="1">
                <a:cs typeface="Calibri"/>
              </a:rPr>
              <a:t>aktualiseras</a:t>
            </a:r>
            <a:r>
              <a:rPr lang="en-US">
                <a:cs typeface="Calibri"/>
              </a:rPr>
              <a:t>. </a:t>
            </a:r>
            <a:r>
              <a:rPr lang="en-US" err="1">
                <a:cs typeface="Calibri"/>
              </a:rPr>
              <a:t>Vår</a:t>
            </a:r>
            <a:r>
              <a:rPr lang="en-US">
                <a:cs typeface="Calibri"/>
              </a:rPr>
              <a:t> </a:t>
            </a:r>
            <a:r>
              <a:rPr lang="en-US" err="1">
                <a:cs typeface="Calibri"/>
              </a:rPr>
              <a:t>tanke</a:t>
            </a:r>
            <a:r>
              <a:rPr lang="en-US">
                <a:cs typeface="Calibri"/>
              </a:rPr>
              <a:t> </a:t>
            </a:r>
            <a:r>
              <a:rPr lang="en-US" err="1">
                <a:cs typeface="Calibri"/>
              </a:rPr>
              <a:t>är</a:t>
            </a:r>
            <a:r>
              <a:rPr lang="en-US">
                <a:cs typeface="Calibri"/>
              </a:rPr>
              <a:t> </a:t>
            </a:r>
            <a:r>
              <a:rPr lang="en-US" err="1">
                <a:cs typeface="Calibri"/>
              </a:rPr>
              <a:t>att</a:t>
            </a:r>
            <a:r>
              <a:rPr lang="en-US">
                <a:cs typeface="Calibri"/>
              </a:rPr>
              <a:t> </a:t>
            </a:r>
            <a:r>
              <a:rPr lang="en-US" err="1">
                <a:cs typeface="Calibri"/>
              </a:rPr>
              <a:t>bilden</a:t>
            </a:r>
            <a:r>
              <a:rPr lang="en-US">
                <a:cs typeface="Calibri"/>
              </a:rPr>
              <a:t> </a:t>
            </a:r>
            <a:r>
              <a:rPr lang="en-US" err="1">
                <a:cs typeface="Calibri"/>
              </a:rPr>
              <a:t>kan</a:t>
            </a:r>
            <a:r>
              <a:rPr lang="en-US">
                <a:cs typeface="Calibri"/>
              </a:rPr>
              <a:t> ha </a:t>
            </a:r>
            <a:r>
              <a:rPr lang="en-US" err="1">
                <a:cs typeface="Calibri"/>
              </a:rPr>
              <a:t>flera</a:t>
            </a:r>
            <a:r>
              <a:rPr lang="en-US">
                <a:cs typeface="Calibri"/>
              </a:rPr>
              <a:t> </a:t>
            </a:r>
            <a:r>
              <a:rPr lang="en-US" err="1">
                <a:cs typeface="Calibri"/>
              </a:rPr>
              <a:t>användningsområden</a:t>
            </a:r>
            <a:r>
              <a:rPr lang="en-US">
                <a:cs typeface="Calibri"/>
              </a:rPr>
              <a:t> - </a:t>
            </a:r>
            <a:r>
              <a:rPr lang="en-US" err="1">
                <a:cs typeface="Calibri"/>
              </a:rPr>
              <a:t>som</a:t>
            </a:r>
            <a:r>
              <a:rPr lang="en-US">
                <a:cs typeface="Calibri"/>
              </a:rPr>
              <a:t> </a:t>
            </a:r>
            <a:r>
              <a:rPr lang="en-US" err="1">
                <a:cs typeface="Calibri"/>
              </a:rPr>
              <a:t>exempelvis</a:t>
            </a:r>
            <a:r>
              <a:rPr lang="en-US">
                <a:cs typeface="Calibri"/>
              </a:rPr>
              <a:t> </a:t>
            </a:r>
            <a:r>
              <a:rPr lang="en-US" err="1">
                <a:cs typeface="Calibri"/>
              </a:rPr>
              <a:t>som</a:t>
            </a:r>
            <a:r>
              <a:rPr lang="en-US">
                <a:cs typeface="Calibri"/>
              </a:rPr>
              <a:t> </a:t>
            </a:r>
            <a:r>
              <a:rPr lang="en-US" err="1">
                <a:cs typeface="Calibri"/>
              </a:rPr>
              <a:t>diskussionsunderlag</a:t>
            </a:r>
            <a:r>
              <a:rPr lang="en-US">
                <a:cs typeface="Calibri"/>
              </a:rPr>
              <a:t> vid </a:t>
            </a:r>
            <a:r>
              <a:rPr lang="en-US" err="1">
                <a:cs typeface="Calibri"/>
              </a:rPr>
              <a:t>planeirng</a:t>
            </a:r>
            <a:r>
              <a:rPr lang="en-US">
                <a:cs typeface="Calibri"/>
              </a:rPr>
              <a:t> av </a:t>
            </a:r>
            <a:r>
              <a:rPr lang="en-US" err="1">
                <a:cs typeface="Calibri"/>
              </a:rPr>
              <a:t>projekt</a:t>
            </a:r>
            <a:r>
              <a:rPr lang="en-US">
                <a:cs typeface="Calibri"/>
              </a:rPr>
              <a: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69724-86C5-43F5-AA21-422966C84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579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ubrik 2">
            <a:extLst>
              <a:ext uri="{FF2B5EF4-FFF2-40B4-BE49-F238E27FC236}">
                <a16:creationId xmlns:a16="http://schemas.microsoft.com/office/drawing/2014/main" id="{628D964C-7168-4526-9B3D-CED5E359F26F}"/>
              </a:ext>
            </a:extLst>
          </p:cNvPr>
          <p:cNvSpPr>
            <a:spLocks noGrp="1"/>
          </p:cNvSpPr>
          <p:nvPr>
            <p:ph type="title" hasCustomPrompt="1"/>
          </p:nvPr>
        </p:nvSpPr>
        <p:spPr>
          <a:xfrm>
            <a:off x="1084731" y="3775740"/>
            <a:ext cx="6857108" cy="716081"/>
          </a:xfrm>
        </p:spPr>
        <p:txBody>
          <a:bodyPr anchor="b">
            <a:noAutofit/>
          </a:bodyPr>
          <a:lstStyle>
            <a:lvl1pPr>
              <a:defRPr sz="4200">
                <a:solidFill>
                  <a:schemeClr val="tx1"/>
                </a:solidFill>
              </a:defRPr>
            </a:lvl1pPr>
          </a:lstStyle>
          <a:p>
            <a:pPr lvl="0"/>
            <a:r>
              <a:rPr lang="sv-SE"/>
              <a:t>Klicka här och skriv rubrik</a:t>
            </a:r>
          </a:p>
        </p:txBody>
      </p:sp>
      <p:pic>
        <p:nvPicPr>
          <p:cNvPr id="6" name="Bild 5">
            <a:extLst>
              <a:ext uri="{FF2B5EF4-FFF2-40B4-BE49-F238E27FC236}">
                <a16:creationId xmlns:a16="http://schemas.microsoft.com/office/drawing/2014/main" id="{CB91C0C8-5AB1-4CF5-A714-D19FCBA3B7C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4931" y="270001"/>
            <a:ext cx="1513069" cy="540000"/>
          </a:xfrm>
          <a:prstGeom prst="rect">
            <a:avLst/>
          </a:prstGeom>
        </p:spPr>
      </p:pic>
      <p:sp>
        <p:nvSpPr>
          <p:cNvPr id="8" name="Platshållare för text 5">
            <a:extLst>
              <a:ext uri="{FF2B5EF4-FFF2-40B4-BE49-F238E27FC236}">
                <a16:creationId xmlns:a16="http://schemas.microsoft.com/office/drawing/2014/main" id="{500F0F53-0279-4867-B03C-E82CBFA9B35C}"/>
              </a:ext>
            </a:extLst>
          </p:cNvPr>
          <p:cNvSpPr>
            <a:spLocks noGrp="1"/>
          </p:cNvSpPr>
          <p:nvPr>
            <p:ph type="body" sz="quarter" idx="16" hasCustomPrompt="1"/>
          </p:nvPr>
        </p:nvSpPr>
        <p:spPr>
          <a:xfrm>
            <a:off x="1079884" y="4519289"/>
            <a:ext cx="6857108" cy="471488"/>
          </a:xfrm>
          <a:prstGeom prst="rect">
            <a:avLst/>
          </a:prstGeom>
        </p:spPr>
        <p:txBody>
          <a:bodyPr>
            <a:noAutofit/>
          </a:bodyPr>
          <a:lstStyle>
            <a:lvl1pPr marL="0" indent="0">
              <a:lnSpc>
                <a:spcPct val="100000"/>
              </a:lnSpc>
              <a:buNone/>
              <a:defRPr sz="2200" b="1"/>
            </a:lvl1pPr>
            <a:lvl2pPr>
              <a:defRPr/>
            </a:lvl2pPr>
            <a:lvl3pPr>
              <a:defRPr/>
            </a:lvl3pPr>
          </a:lstStyle>
          <a:p>
            <a:pPr lvl="0"/>
            <a:r>
              <a:rPr lang="sv-SE"/>
              <a:t>Underrubrik 22 pkt</a:t>
            </a:r>
          </a:p>
        </p:txBody>
      </p:sp>
      <p:sp>
        <p:nvSpPr>
          <p:cNvPr id="9" name="Platshållare för text 3">
            <a:extLst>
              <a:ext uri="{FF2B5EF4-FFF2-40B4-BE49-F238E27FC236}">
                <a16:creationId xmlns:a16="http://schemas.microsoft.com/office/drawing/2014/main" id="{CC6BFE30-D541-404A-B45A-65E536422776}"/>
              </a:ext>
            </a:extLst>
          </p:cNvPr>
          <p:cNvSpPr>
            <a:spLocks noGrp="1"/>
          </p:cNvSpPr>
          <p:nvPr>
            <p:ph type="body" sz="quarter" idx="17" hasCustomPrompt="1"/>
          </p:nvPr>
        </p:nvSpPr>
        <p:spPr>
          <a:xfrm>
            <a:off x="1079884" y="4966342"/>
            <a:ext cx="6857108" cy="255891"/>
          </a:xfrm>
          <a:prstGeom prst="rect">
            <a:avLst/>
          </a:prstGeom>
        </p:spPr>
        <p:txBody>
          <a:bodyPr>
            <a:noAutofit/>
          </a:bodyPr>
          <a:lstStyle>
            <a:lvl1pPr marL="0" indent="0">
              <a:buNone/>
              <a:defRPr sz="14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a:t>DATUM ELLER ANNAN INFO</a:t>
            </a:r>
            <a:endParaRPr lang="en-GB"/>
          </a:p>
        </p:txBody>
      </p:sp>
      <p:pic>
        <p:nvPicPr>
          <p:cNvPr id="2" name="Bildobjekt 1" descr="En bild som visar ritning&#10;&#10;Automatiskt genererad beskrivning">
            <a:extLst>
              <a:ext uri="{FF2B5EF4-FFF2-40B4-BE49-F238E27FC236}">
                <a16:creationId xmlns:a16="http://schemas.microsoft.com/office/drawing/2014/main" id="{5BAC21C1-3116-4AAB-8A64-7BB2D737EC4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391" t="22765" r="4774" b="43979"/>
          <a:stretch/>
        </p:blipFill>
        <p:spPr>
          <a:xfrm>
            <a:off x="294000" y="270001"/>
            <a:ext cx="1513069" cy="810637"/>
          </a:xfrm>
          <a:prstGeom prst="rect">
            <a:avLst/>
          </a:prstGeom>
        </p:spPr>
      </p:pic>
    </p:spTree>
    <p:extLst>
      <p:ext uri="{BB962C8B-B14F-4D97-AF65-F5344CB8AC3E}">
        <p14:creationId xmlns:p14="http://schemas.microsoft.com/office/powerpoint/2010/main" val="31478451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ra text (al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1080000" y="1052513"/>
            <a:ext cx="8280000" cy="539750"/>
          </a:xfrm>
        </p:spPr>
        <p:txBody>
          <a:bodyPr anchor="t">
            <a:noAutofit/>
          </a:bodyPr>
          <a:lstStyle>
            <a:lvl1pPr marL="0" marR="0" indent="0" defTabSz="914400" eaLnBrk="1" fontAlgn="auto" latinLnBrk="0" hangingPunct="1">
              <a:lnSpc>
                <a:spcPct val="100000"/>
              </a:lnSpc>
              <a:spcBef>
                <a:spcPts val="0"/>
              </a:spcBef>
              <a:spcAft>
                <a:spcPts val="0"/>
              </a:spcAft>
              <a:buClrTx/>
              <a:buSzTx/>
              <a:buFontTx/>
              <a:buNone/>
              <a:tabLst/>
              <a:defRPr sz="3200">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5" name="Platshållare för text 4">
            <a:extLst>
              <a:ext uri="{FF2B5EF4-FFF2-40B4-BE49-F238E27FC236}">
                <a16:creationId xmlns:a16="http://schemas.microsoft.com/office/drawing/2014/main" id="{03A79D32-F5A1-44A3-BAFE-09EF481DA96B}"/>
              </a:ext>
            </a:extLst>
          </p:cNvPr>
          <p:cNvSpPr>
            <a:spLocks noGrp="1"/>
          </p:cNvSpPr>
          <p:nvPr>
            <p:ph type="body" sz="quarter" idx="11"/>
          </p:nvPr>
        </p:nvSpPr>
        <p:spPr>
          <a:xfrm>
            <a:off x="1055688" y="1836001"/>
            <a:ext cx="8304213" cy="4113108"/>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4978807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örvald bild, med tex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9CE179-5825-4D38-8C50-E09E497975F1}"/>
              </a:ext>
            </a:extLst>
          </p:cNvPr>
          <p:cNvSpPr>
            <a:spLocks noGrp="1"/>
          </p:cNvSpPr>
          <p:nvPr>
            <p:ph type="title" hasCustomPrompt="1"/>
          </p:nvPr>
        </p:nvSpPr>
        <p:spPr>
          <a:xfrm>
            <a:off x="1080000" y="1052513"/>
            <a:ext cx="3888000" cy="456798"/>
          </a:xfrm>
        </p:spPr>
        <p:txBody>
          <a:bodyPr anchor="t"/>
          <a:lstStyle>
            <a:lvl1pPr>
              <a:defRPr>
                <a:solidFill>
                  <a:schemeClr val="bg1"/>
                </a:solidFill>
              </a:defRPr>
            </a:lvl1pPr>
          </a:lstStyle>
          <a:p>
            <a:pPr lvl="0"/>
            <a:r>
              <a:rPr lang="sv-SE"/>
              <a:t>Klicka och skriv rubrik</a:t>
            </a:r>
          </a:p>
        </p:txBody>
      </p:sp>
      <p:sp>
        <p:nvSpPr>
          <p:cNvPr id="4" name="Platshållare för text 3">
            <a:extLst>
              <a:ext uri="{FF2B5EF4-FFF2-40B4-BE49-F238E27FC236}">
                <a16:creationId xmlns:a16="http://schemas.microsoft.com/office/drawing/2014/main" id="{C95622F6-9A05-48B5-8756-DBF5C9488D7C}"/>
              </a:ext>
            </a:extLst>
          </p:cNvPr>
          <p:cNvSpPr>
            <a:spLocks noGrp="1"/>
          </p:cNvSpPr>
          <p:nvPr>
            <p:ph type="body" sz="quarter" idx="12" hasCustomPrompt="1"/>
          </p:nvPr>
        </p:nvSpPr>
        <p:spPr>
          <a:xfrm>
            <a:off x="1055689" y="1835999"/>
            <a:ext cx="3911600" cy="3992400"/>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133597018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gen utfallande bild,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05B625-1D49-423E-B136-3B7FFFCCB0FD}"/>
              </a:ext>
            </a:extLst>
          </p:cNvPr>
          <p:cNvSpPr>
            <a:spLocks noGrp="1"/>
          </p:cNvSpPr>
          <p:nvPr>
            <p:ph type="title" hasCustomPrompt="1"/>
          </p:nvPr>
        </p:nvSpPr>
        <p:spPr>
          <a:xfrm>
            <a:off x="7020000" y="1052514"/>
            <a:ext cx="4140000" cy="555949"/>
          </a:xfrm>
        </p:spPr>
        <p:txBody>
          <a:bodyPr anchor="t">
            <a:noAutofit/>
          </a:bodyPr>
          <a:lstStyle>
            <a:lvl1pPr>
              <a:defRPr sz="3200">
                <a:solidFill>
                  <a:schemeClr val="tx1"/>
                </a:solidFill>
              </a:defRPr>
            </a:lvl1pPr>
          </a:lstStyle>
          <a:p>
            <a:r>
              <a:rPr lang="sv-SE"/>
              <a:t>Klicka och skriv rubrik</a:t>
            </a:r>
            <a:endParaRPr lang="en-GB"/>
          </a:p>
        </p:txBody>
      </p:sp>
      <p:sp>
        <p:nvSpPr>
          <p:cNvPr id="7" name="Platshållare för bild 6">
            <a:extLst>
              <a:ext uri="{FF2B5EF4-FFF2-40B4-BE49-F238E27FC236}">
                <a16:creationId xmlns:a16="http://schemas.microsoft.com/office/drawing/2014/main" id="{CC9F61E8-EDC6-475A-8439-08F5FE07D1CA}"/>
              </a:ext>
            </a:extLst>
          </p:cNvPr>
          <p:cNvSpPr>
            <a:spLocks noGrp="1"/>
          </p:cNvSpPr>
          <p:nvPr>
            <p:ph type="pic" sz="quarter" idx="12" hasCustomPrompt="1"/>
          </p:nvPr>
        </p:nvSpPr>
        <p:spPr>
          <a:xfrm>
            <a:off x="0" y="0"/>
            <a:ext cx="6096000" cy="6858000"/>
          </a:xfrm>
          <a:prstGeom prst="rect">
            <a:avLst/>
          </a:prstGeom>
        </p:spPr>
        <p:txBody>
          <a:bodyPr>
            <a:normAutofit/>
          </a:bodyPr>
          <a:lstStyle>
            <a:lvl1pPr marL="0" indent="0">
              <a:buNone/>
              <a:defRPr sz="1400"/>
            </a:lvl1pPr>
          </a:lstStyle>
          <a:p>
            <a:r>
              <a:rPr lang="sv-SE"/>
              <a:t>Klicka på ikonen för att lägga till bild</a:t>
            </a:r>
            <a:endParaRPr lang="en-GB"/>
          </a:p>
        </p:txBody>
      </p:sp>
      <p:pic>
        <p:nvPicPr>
          <p:cNvPr id="6" name="Bild 5">
            <a:extLst>
              <a:ext uri="{FF2B5EF4-FFF2-40B4-BE49-F238E27FC236}">
                <a16:creationId xmlns:a16="http://schemas.microsoft.com/office/drawing/2014/main" id="{40F35F1F-E96E-4FA9-AFEF-F01B56577E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4931" y="270001"/>
            <a:ext cx="1513069" cy="540000"/>
          </a:xfrm>
          <a:prstGeom prst="rect">
            <a:avLst/>
          </a:prstGeom>
        </p:spPr>
      </p:pic>
      <p:sp>
        <p:nvSpPr>
          <p:cNvPr id="4" name="Platshållare för text 3">
            <a:extLst>
              <a:ext uri="{FF2B5EF4-FFF2-40B4-BE49-F238E27FC236}">
                <a16:creationId xmlns:a16="http://schemas.microsoft.com/office/drawing/2014/main" id="{4E0A5A8C-104F-424A-9DED-CC8EC73AA6E2}"/>
              </a:ext>
            </a:extLst>
          </p:cNvPr>
          <p:cNvSpPr>
            <a:spLocks noGrp="1"/>
          </p:cNvSpPr>
          <p:nvPr>
            <p:ph type="body" sz="quarter" idx="14" hasCustomPrompt="1"/>
          </p:nvPr>
        </p:nvSpPr>
        <p:spPr>
          <a:xfrm>
            <a:off x="7020000" y="1836000"/>
            <a:ext cx="4140125" cy="39924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4106346280"/>
      </p:ext>
    </p:extLst>
  </p:cSld>
  <p:clrMapOvr>
    <a:masterClrMapping/>
  </p:clrMapOvr>
  <p:extLst>
    <p:ext uri="{DCECCB84-F9BA-43D5-87BE-67443E8EF086}">
      <p15:sldGuideLst xmlns:p15="http://schemas.microsoft.com/office/powerpoint/2012/main">
        <p15:guide id="1" pos="701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gen bild, ej utfallande,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05B625-1D49-423E-B136-3B7FFFCCB0FD}"/>
              </a:ext>
            </a:extLst>
          </p:cNvPr>
          <p:cNvSpPr>
            <a:spLocks noGrp="1"/>
          </p:cNvSpPr>
          <p:nvPr>
            <p:ph type="title" hasCustomPrompt="1"/>
          </p:nvPr>
        </p:nvSpPr>
        <p:spPr>
          <a:xfrm>
            <a:off x="7020000" y="1052514"/>
            <a:ext cx="4140000" cy="500864"/>
          </a:xfrm>
        </p:spPr>
        <p:txBody>
          <a:bodyPr anchor="t">
            <a:noAutofit/>
          </a:bodyPr>
          <a:lstStyle>
            <a:lvl1pPr>
              <a:defRPr sz="3200">
                <a:solidFill>
                  <a:schemeClr val="tx1"/>
                </a:solidFill>
              </a:defRPr>
            </a:lvl1pPr>
          </a:lstStyle>
          <a:p>
            <a:r>
              <a:rPr lang="sv-SE"/>
              <a:t>Klicka och skriv rubrik</a:t>
            </a:r>
            <a:endParaRPr lang="en-GB"/>
          </a:p>
        </p:txBody>
      </p:sp>
      <p:sp>
        <p:nvSpPr>
          <p:cNvPr id="7" name="Platshållare för bild 6">
            <a:extLst>
              <a:ext uri="{FF2B5EF4-FFF2-40B4-BE49-F238E27FC236}">
                <a16:creationId xmlns:a16="http://schemas.microsoft.com/office/drawing/2014/main" id="{CC9F61E8-EDC6-475A-8439-08F5FE07D1CA}"/>
              </a:ext>
            </a:extLst>
          </p:cNvPr>
          <p:cNvSpPr>
            <a:spLocks noGrp="1"/>
          </p:cNvSpPr>
          <p:nvPr>
            <p:ph type="pic" sz="quarter" idx="12"/>
          </p:nvPr>
        </p:nvSpPr>
        <p:spPr>
          <a:xfrm>
            <a:off x="323999" y="324000"/>
            <a:ext cx="5772001" cy="6210000"/>
          </a:xfrm>
          <a:prstGeom prst="rect">
            <a:avLst/>
          </a:prstGeom>
        </p:spPr>
        <p:txBody>
          <a:bodyPr>
            <a:normAutofit/>
          </a:bodyPr>
          <a:lstStyle>
            <a:lvl1pPr marL="0" indent="0">
              <a:buNone/>
              <a:defRPr sz="1400"/>
            </a:lvl1pPr>
          </a:lstStyle>
          <a:p>
            <a:r>
              <a:rPr lang="sv-SE"/>
              <a:t>Klicka på ikonen för att lägga till en bild</a:t>
            </a:r>
            <a:endParaRPr lang="en-GB"/>
          </a:p>
        </p:txBody>
      </p:sp>
      <p:pic>
        <p:nvPicPr>
          <p:cNvPr id="6" name="Bild 5">
            <a:extLst>
              <a:ext uri="{FF2B5EF4-FFF2-40B4-BE49-F238E27FC236}">
                <a16:creationId xmlns:a16="http://schemas.microsoft.com/office/drawing/2014/main" id="{202AE2BB-B5CD-4989-9BC7-D05AC0DA5B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4931" y="270001"/>
            <a:ext cx="1513069" cy="540000"/>
          </a:xfrm>
          <a:prstGeom prst="rect">
            <a:avLst/>
          </a:prstGeom>
        </p:spPr>
      </p:pic>
      <p:sp>
        <p:nvSpPr>
          <p:cNvPr id="9" name="Platshållare för text 3">
            <a:extLst>
              <a:ext uri="{FF2B5EF4-FFF2-40B4-BE49-F238E27FC236}">
                <a16:creationId xmlns:a16="http://schemas.microsoft.com/office/drawing/2014/main" id="{87634BAC-284D-4361-91B1-6F82984003DF}"/>
              </a:ext>
            </a:extLst>
          </p:cNvPr>
          <p:cNvSpPr>
            <a:spLocks noGrp="1"/>
          </p:cNvSpPr>
          <p:nvPr>
            <p:ph type="body" sz="quarter" idx="14" hasCustomPrompt="1"/>
          </p:nvPr>
        </p:nvSpPr>
        <p:spPr>
          <a:xfrm>
            <a:off x="7020000" y="1836000"/>
            <a:ext cx="4140125" cy="39924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420173794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era egna bilder,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05B625-1D49-423E-B136-3B7FFFCCB0FD}"/>
              </a:ext>
            </a:extLst>
          </p:cNvPr>
          <p:cNvSpPr>
            <a:spLocks noGrp="1"/>
          </p:cNvSpPr>
          <p:nvPr>
            <p:ph type="title" hasCustomPrompt="1"/>
          </p:nvPr>
        </p:nvSpPr>
        <p:spPr>
          <a:xfrm>
            <a:off x="7019999" y="1052514"/>
            <a:ext cx="4140000" cy="522898"/>
          </a:xfrm>
        </p:spPr>
        <p:txBody>
          <a:bodyPr anchor="t">
            <a:noAutofit/>
          </a:bodyPr>
          <a:lstStyle>
            <a:lvl1pPr>
              <a:defRPr sz="3200">
                <a:solidFill>
                  <a:schemeClr val="tx1"/>
                </a:solidFill>
              </a:defRPr>
            </a:lvl1pPr>
          </a:lstStyle>
          <a:p>
            <a:r>
              <a:rPr lang="sv-SE"/>
              <a:t>Klicka och skriv rubrik</a:t>
            </a:r>
            <a:endParaRPr lang="en-GB"/>
          </a:p>
        </p:txBody>
      </p:sp>
      <p:sp>
        <p:nvSpPr>
          <p:cNvPr id="7" name="Platshållare för bild 6">
            <a:extLst>
              <a:ext uri="{FF2B5EF4-FFF2-40B4-BE49-F238E27FC236}">
                <a16:creationId xmlns:a16="http://schemas.microsoft.com/office/drawing/2014/main" id="{CC9F61E8-EDC6-475A-8439-08F5FE07D1CA}"/>
              </a:ext>
            </a:extLst>
          </p:cNvPr>
          <p:cNvSpPr>
            <a:spLocks noGrp="1"/>
          </p:cNvSpPr>
          <p:nvPr>
            <p:ph type="pic" sz="quarter" idx="12"/>
          </p:nvPr>
        </p:nvSpPr>
        <p:spPr>
          <a:xfrm>
            <a:off x="323999" y="324000"/>
            <a:ext cx="3671739" cy="6210000"/>
          </a:xfrm>
          <a:prstGeom prst="rect">
            <a:avLst/>
          </a:prstGeom>
        </p:spPr>
        <p:txBody>
          <a:bodyPr>
            <a:normAutofit/>
          </a:bodyPr>
          <a:lstStyle>
            <a:lvl1pPr marL="0" marR="0" indent="0" defTabSz="914400" eaLnBrk="1" fontAlgn="auto" latinLnBrk="0" hangingPunct="1">
              <a:lnSpc>
                <a:spcPct val="114000"/>
              </a:lnSpc>
              <a:spcBef>
                <a:spcPts val="0"/>
              </a:spcBef>
              <a:spcAft>
                <a:spcPts val="0"/>
              </a:spcAft>
              <a:buClr>
                <a:schemeClr val="tx2"/>
              </a:buClr>
              <a:buSzTx/>
              <a:buFont typeface="Wingdings 3" panose="05040102010807070707" pitchFamily="18" charset="2"/>
              <a:buNone/>
              <a:tabLst/>
              <a:defRPr sz="1400"/>
            </a:lvl1pPr>
          </a:lstStyle>
          <a:p>
            <a:pPr marL="0" marR="0" lvl="0" indent="0" defTabSz="914400" eaLnBrk="1" fontAlgn="auto" latinLnBrk="0" hangingPunct="1">
              <a:lnSpc>
                <a:spcPct val="114000"/>
              </a:lnSpc>
              <a:spcBef>
                <a:spcPts val="0"/>
              </a:spcBef>
              <a:spcAft>
                <a:spcPts val="0"/>
              </a:spcAft>
              <a:buClr>
                <a:schemeClr val="tx2"/>
              </a:buClr>
              <a:buSzTx/>
              <a:buFont typeface="Wingdings 3" panose="05040102010807070707" pitchFamily="18" charset="2"/>
              <a:buNone/>
              <a:tabLst/>
              <a:defRPr/>
            </a:pPr>
            <a:r>
              <a:rPr lang="sv-SE"/>
              <a:t>Klicka på ikonen för att lägga till en bild</a:t>
            </a:r>
            <a:endParaRPr lang="en-GB"/>
          </a:p>
        </p:txBody>
      </p:sp>
      <p:sp>
        <p:nvSpPr>
          <p:cNvPr id="6" name="Platshållare för bild 5">
            <a:extLst>
              <a:ext uri="{FF2B5EF4-FFF2-40B4-BE49-F238E27FC236}">
                <a16:creationId xmlns:a16="http://schemas.microsoft.com/office/drawing/2014/main" id="{943F782E-9701-45B0-A995-FA495E54E8A9}"/>
              </a:ext>
            </a:extLst>
          </p:cNvPr>
          <p:cNvSpPr>
            <a:spLocks noGrp="1"/>
          </p:cNvSpPr>
          <p:nvPr>
            <p:ph type="pic" sz="quarter" idx="13"/>
          </p:nvPr>
        </p:nvSpPr>
        <p:spPr>
          <a:xfrm>
            <a:off x="4060358" y="323849"/>
            <a:ext cx="2035642" cy="2419350"/>
          </a:xfrm>
          <a:prstGeom prst="rect">
            <a:avLst/>
          </a:prstGeom>
        </p:spPr>
        <p:txBody>
          <a:bodyPr>
            <a:normAutofit/>
          </a:bodyPr>
          <a:lstStyle>
            <a:lvl1pPr marL="0" marR="0" indent="0" defTabSz="914400" eaLnBrk="1" fontAlgn="auto" latinLnBrk="0" hangingPunct="1">
              <a:lnSpc>
                <a:spcPct val="114000"/>
              </a:lnSpc>
              <a:spcBef>
                <a:spcPts val="0"/>
              </a:spcBef>
              <a:spcAft>
                <a:spcPts val="0"/>
              </a:spcAft>
              <a:buClr>
                <a:schemeClr val="tx2"/>
              </a:buClr>
              <a:buSzTx/>
              <a:buFont typeface="Wingdings 3" panose="05040102010807070707" pitchFamily="18" charset="2"/>
              <a:buNone/>
              <a:tabLst/>
              <a:defRPr sz="1400"/>
            </a:lvl1pPr>
          </a:lstStyle>
          <a:p>
            <a:pPr marL="0" marR="0" lvl="0" indent="0" defTabSz="914400" eaLnBrk="1" fontAlgn="auto" latinLnBrk="0" hangingPunct="1">
              <a:lnSpc>
                <a:spcPct val="114000"/>
              </a:lnSpc>
              <a:spcBef>
                <a:spcPts val="0"/>
              </a:spcBef>
              <a:spcAft>
                <a:spcPts val="0"/>
              </a:spcAft>
              <a:buClr>
                <a:schemeClr val="tx2"/>
              </a:buClr>
              <a:buSzTx/>
              <a:buFont typeface="Wingdings 3" panose="05040102010807070707" pitchFamily="18" charset="2"/>
              <a:buNone/>
              <a:tabLst/>
              <a:defRPr/>
            </a:pPr>
            <a:r>
              <a:rPr lang="sv-SE"/>
              <a:t>Klicka på ikonen för att lägga till en bild</a:t>
            </a:r>
            <a:endParaRPr lang="en-GB"/>
          </a:p>
        </p:txBody>
      </p:sp>
      <p:sp>
        <p:nvSpPr>
          <p:cNvPr id="9" name="Platshållare för bild 8">
            <a:extLst>
              <a:ext uri="{FF2B5EF4-FFF2-40B4-BE49-F238E27FC236}">
                <a16:creationId xmlns:a16="http://schemas.microsoft.com/office/drawing/2014/main" id="{C4B50C83-836E-4D7C-B666-A8CA40764113}"/>
              </a:ext>
            </a:extLst>
          </p:cNvPr>
          <p:cNvSpPr>
            <a:spLocks noGrp="1"/>
          </p:cNvSpPr>
          <p:nvPr>
            <p:ph type="pic" sz="quarter" idx="14"/>
          </p:nvPr>
        </p:nvSpPr>
        <p:spPr>
          <a:xfrm>
            <a:off x="4060358" y="2800649"/>
            <a:ext cx="2035642" cy="3733351"/>
          </a:xfrm>
          <a:prstGeom prst="rect">
            <a:avLst/>
          </a:prstGeom>
        </p:spPr>
        <p:txBody>
          <a:bodyPr>
            <a:normAutofit/>
          </a:bodyPr>
          <a:lstStyle>
            <a:lvl1pPr marL="0" marR="0" indent="0" defTabSz="914400" eaLnBrk="1" fontAlgn="auto" latinLnBrk="0" hangingPunct="1">
              <a:lnSpc>
                <a:spcPct val="114000"/>
              </a:lnSpc>
              <a:spcBef>
                <a:spcPts val="0"/>
              </a:spcBef>
              <a:spcAft>
                <a:spcPts val="0"/>
              </a:spcAft>
              <a:buClr>
                <a:schemeClr val="tx2"/>
              </a:buClr>
              <a:buSzTx/>
              <a:buFont typeface="Wingdings 3" panose="05040102010807070707" pitchFamily="18" charset="2"/>
              <a:buNone/>
              <a:tabLst/>
              <a:defRPr sz="1400"/>
            </a:lvl1pPr>
          </a:lstStyle>
          <a:p>
            <a:pPr marL="0" marR="0" lvl="0" indent="0" defTabSz="914400" eaLnBrk="1" fontAlgn="auto" latinLnBrk="0" hangingPunct="1">
              <a:lnSpc>
                <a:spcPct val="114000"/>
              </a:lnSpc>
              <a:spcBef>
                <a:spcPts val="0"/>
              </a:spcBef>
              <a:spcAft>
                <a:spcPts val="0"/>
              </a:spcAft>
              <a:buClr>
                <a:schemeClr val="tx2"/>
              </a:buClr>
              <a:buSzTx/>
              <a:buFont typeface="Wingdings 3" panose="05040102010807070707" pitchFamily="18" charset="2"/>
              <a:buNone/>
              <a:tabLst/>
              <a:defRPr/>
            </a:pPr>
            <a:r>
              <a:rPr lang="sv-SE"/>
              <a:t>Klicka på ikonen för att lägga till en bild</a:t>
            </a:r>
            <a:endParaRPr lang="en-GB"/>
          </a:p>
        </p:txBody>
      </p:sp>
      <p:pic>
        <p:nvPicPr>
          <p:cNvPr id="8" name="Bild 7">
            <a:extLst>
              <a:ext uri="{FF2B5EF4-FFF2-40B4-BE49-F238E27FC236}">
                <a16:creationId xmlns:a16="http://schemas.microsoft.com/office/drawing/2014/main" id="{57EE518A-7604-4DB8-A473-123A04E3446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4931" y="270001"/>
            <a:ext cx="1513069" cy="540000"/>
          </a:xfrm>
          <a:prstGeom prst="rect">
            <a:avLst/>
          </a:prstGeom>
        </p:spPr>
      </p:pic>
      <p:sp>
        <p:nvSpPr>
          <p:cNvPr id="11" name="Platshållare för text 3">
            <a:extLst>
              <a:ext uri="{FF2B5EF4-FFF2-40B4-BE49-F238E27FC236}">
                <a16:creationId xmlns:a16="http://schemas.microsoft.com/office/drawing/2014/main" id="{BBF356D8-5C00-4CC2-9F67-7C6DFEA8FD78}"/>
              </a:ext>
            </a:extLst>
          </p:cNvPr>
          <p:cNvSpPr>
            <a:spLocks noGrp="1"/>
          </p:cNvSpPr>
          <p:nvPr>
            <p:ph type="body" sz="quarter" idx="16" hasCustomPrompt="1"/>
          </p:nvPr>
        </p:nvSpPr>
        <p:spPr>
          <a:xfrm>
            <a:off x="7019999" y="1835999"/>
            <a:ext cx="4140126" cy="39924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54886113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gen bild, med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4134475-CE08-4C9F-9987-3587FD6069FA}"/>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a:extLst>
              <a:ext uri="{FF2B5EF4-FFF2-40B4-BE49-F238E27FC236}">
                <a16:creationId xmlns:a16="http://schemas.microsoft.com/office/drawing/2014/main" id="{EF05B625-1D49-423E-B136-3B7FFFCCB0FD}"/>
              </a:ext>
            </a:extLst>
          </p:cNvPr>
          <p:cNvSpPr>
            <a:spLocks noGrp="1"/>
          </p:cNvSpPr>
          <p:nvPr>
            <p:ph type="title" hasCustomPrompt="1"/>
          </p:nvPr>
        </p:nvSpPr>
        <p:spPr>
          <a:xfrm>
            <a:off x="7020000" y="1052514"/>
            <a:ext cx="4140000" cy="511882"/>
          </a:xfrm>
          <a:solidFill>
            <a:schemeClr val="accent2"/>
          </a:solidFill>
          <a:ln>
            <a:noFill/>
          </a:ln>
        </p:spPr>
        <p:txBody>
          <a:bodyPr anchor="t">
            <a:noAutofit/>
          </a:bodyPr>
          <a:lstStyle>
            <a:lvl1pPr>
              <a:defRPr sz="3200">
                <a:solidFill>
                  <a:schemeClr val="bg1"/>
                </a:solidFill>
              </a:defRPr>
            </a:lvl1pPr>
          </a:lstStyle>
          <a:p>
            <a:r>
              <a:rPr lang="sv-SE"/>
              <a:t>Klicka och skriv rubrik</a:t>
            </a:r>
            <a:endParaRPr lang="en-GB"/>
          </a:p>
        </p:txBody>
      </p:sp>
      <p:sp>
        <p:nvSpPr>
          <p:cNvPr id="7" name="Platshållare för bild 6">
            <a:extLst>
              <a:ext uri="{FF2B5EF4-FFF2-40B4-BE49-F238E27FC236}">
                <a16:creationId xmlns:a16="http://schemas.microsoft.com/office/drawing/2014/main" id="{CC9F61E8-EDC6-475A-8439-08F5FE07D1CA}"/>
              </a:ext>
            </a:extLst>
          </p:cNvPr>
          <p:cNvSpPr>
            <a:spLocks noGrp="1"/>
          </p:cNvSpPr>
          <p:nvPr>
            <p:ph type="pic" sz="quarter" idx="12"/>
          </p:nvPr>
        </p:nvSpPr>
        <p:spPr>
          <a:xfrm>
            <a:off x="0" y="0"/>
            <a:ext cx="6096000" cy="6858000"/>
          </a:xfrm>
          <a:prstGeom prst="rect">
            <a:avLst/>
          </a:prstGeom>
        </p:spPr>
        <p:txBody>
          <a:bodyPr>
            <a:normAutofit/>
          </a:bodyPr>
          <a:lstStyle>
            <a:lvl1pPr marL="0" marR="0" indent="0" defTabSz="914400" eaLnBrk="1" fontAlgn="auto" latinLnBrk="0" hangingPunct="1">
              <a:lnSpc>
                <a:spcPct val="114000"/>
              </a:lnSpc>
              <a:spcBef>
                <a:spcPts val="0"/>
              </a:spcBef>
              <a:spcAft>
                <a:spcPts val="0"/>
              </a:spcAft>
              <a:buClr>
                <a:schemeClr val="tx2"/>
              </a:buClr>
              <a:buSzTx/>
              <a:buFont typeface="Wingdings 3" panose="05040102010807070707" pitchFamily="18" charset="2"/>
              <a:buNone/>
              <a:tabLst/>
              <a:defRPr sz="1400"/>
            </a:lvl1pPr>
          </a:lstStyle>
          <a:p>
            <a:pPr marL="0" marR="0" lvl="0" indent="0" defTabSz="914400" eaLnBrk="1" fontAlgn="auto" latinLnBrk="0" hangingPunct="1">
              <a:lnSpc>
                <a:spcPct val="114000"/>
              </a:lnSpc>
              <a:spcBef>
                <a:spcPts val="0"/>
              </a:spcBef>
              <a:spcAft>
                <a:spcPts val="0"/>
              </a:spcAft>
              <a:buClr>
                <a:schemeClr val="tx2"/>
              </a:buClr>
              <a:buSzTx/>
              <a:buFont typeface="Wingdings 3" panose="05040102010807070707" pitchFamily="18" charset="2"/>
              <a:buNone/>
              <a:tabLst/>
              <a:defRPr/>
            </a:pPr>
            <a:r>
              <a:rPr lang="sv-SE"/>
              <a:t>Klicka på ikonen för att lägga till en bild</a:t>
            </a:r>
            <a:endParaRPr lang="en-GB"/>
          </a:p>
        </p:txBody>
      </p:sp>
      <p:pic>
        <p:nvPicPr>
          <p:cNvPr id="8" name="Bild 7">
            <a:extLst>
              <a:ext uri="{FF2B5EF4-FFF2-40B4-BE49-F238E27FC236}">
                <a16:creationId xmlns:a16="http://schemas.microsoft.com/office/drawing/2014/main" id="{EDF38927-566B-4D3E-9B0A-FDD5D235DFC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3877" y="269625"/>
            <a:ext cx="1514123" cy="540376"/>
          </a:xfrm>
          <a:prstGeom prst="rect">
            <a:avLst/>
          </a:prstGeom>
        </p:spPr>
      </p:pic>
      <p:sp>
        <p:nvSpPr>
          <p:cNvPr id="10" name="Platshållare för text 3">
            <a:extLst>
              <a:ext uri="{FF2B5EF4-FFF2-40B4-BE49-F238E27FC236}">
                <a16:creationId xmlns:a16="http://schemas.microsoft.com/office/drawing/2014/main" id="{143B6546-5250-4E9C-A759-36AB74994F6D}"/>
              </a:ext>
            </a:extLst>
          </p:cNvPr>
          <p:cNvSpPr>
            <a:spLocks noGrp="1"/>
          </p:cNvSpPr>
          <p:nvPr>
            <p:ph type="body" sz="quarter" idx="14" hasCustomPrompt="1"/>
          </p:nvPr>
        </p:nvSpPr>
        <p:spPr>
          <a:xfrm>
            <a:off x="7020000" y="1835999"/>
            <a:ext cx="4140125" cy="399192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32289158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gur/modell/diagram med tex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9CE179-5825-4D38-8C50-E09E497975F1}"/>
              </a:ext>
            </a:extLst>
          </p:cNvPr>
          <p:cNvSpPr>
            <a:spLocks noGrp="1"/>
          </p:cNvSpPr>
          <p:nvPr>
            <p:ph type="title" hasCustomPrompt="1"/>
          </p:nvPr>
        </p:nvSpPr>
        <p:spPr>
          <a:xfrm>
            <a:off x="1080000" y="1054800"/>
            <a:ext cx="9000434" cy="399427"/>
          </a:xfrm>
        </p:spPr>
        <p:txBody>
          <a:bodyPr anchor="t" anchorCtr="0">
            <a:noAutofit/>
          </a:bodyPr>
          <a:lstStyle>
            <a:lvl1pPr>
              <a:defRPr sz="3200">
                <a:solidFill>
                  <a:schemeClr val="tx1"/>
                </a:solidFill>
              </a:defRPr>
            </a:lvl1pPr>
          </a:lstStyle>
          <a:p>
            <a:pPr lvl="0"/>
            <a:r>
              <a:rPr lang="sv-SE"/>
              <a:t>Figurnamn</a:t>
            </a:r>
          </a:p>
        </p:txBody>
      </p:sp>
      <p:sp>
        <p:nvSpPr>
          <p:cNvPr id="5" name="Platshållare för innehåll 4">
            <a:extLst>
              <a:ext uri="{FF2B5EF4-FFF2-40B4-BE49-F238E27FC236}">
                <a16:creationId xmlns:a16="http://schemas.microsoft.com/office/drawing/2014/main" id="{D9E255AE-6B3C-4F9B-8C6D-5CE6A2B06071}"/>
              </a:ext>
            </a:extLst>
          </p:cNvPr>
          <p:cNvSpPr>
            <a:spLocks noGrp="1"/>
          </p:cNvSpPr>
          <p:nvPr>
            <p:ph sz="quarter" idx="11" hasCustomPrompt="1"/>
          </p:nvPr>
        </p:nvSpPr>
        <p:spPr>
          <a:xfrm>
            <a:off x="1080000" y="1620000"/>
            <a:ext cx="10033200" cy="4472328"/>
          </a:xfrm>
          <a:prstGeom prst="rect">
            <a:avLst/>
          </a:prstGeom>
        </p:spPr>
        <p:txBody>
          <a:bodyPr>
            <a:noAutofit/>
          </a:bodyPr>
          <a:lstStyle>
            <a:lvl1pPr marL="0" indent="0">
              <a:buNone/>
              <a:defRPr/>
            </a:lvl1pPr>
          </a:lstStyle>
          <a:p>
            <a:pPr lvl="0"/>
            <a:r>
              <a:rPr lang="sv-SE"/>
              <a:t> </a:t>
            </a:r>
            <a:endParaRPr lang="en-GB"/>
          </a:p>
        </p:txBody>
      </p:sp>
      <p:pic>
        <p:nvPicPr>
          <p:cNvPr id="6" name="Bild 5">
            <a:extLst>
              <a:ext uri="{FF2B5EF4-FFF2-40B4-BE49-F238E27FC236}">
                <a16:creationId xmlns:a16="http://schemas.microsoft.com/office/drawing/2014/main" id="{DEF4500B-3FB5-42B0-966A-A2485C37BE6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4931" y="270001"/>
            <a:ext cx="1513069" cy="540000"/>
          </a:xfrm>
          <a:prstGeom prst="rect">
            <a:avLst/>
          </a:prstGeom>
        </p:spPr>
      </p:pic>
    </p:spTree>
    <p:extLst>
      <p:ext uri="{BB962C8B-B14F-4D97-AF65-F5344CB8AC3E}">
        <p14:creationId xmlns:p14="http://schemas.microsoft.com/office/powerpoint/2010/main" val="3172146665"/>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145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diagram/ikon med text (alt 1)">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9CE179-5825-4D38-8C50-E09E497975F1}"/>
              </a:ext>
            </a:extLst>
          </p:cNvPr>
          <p:cNvSpPr>
            <a:spLocks noGrp="1"/>
          </p:cNvSpPr>
          <p:nvPr>
            <p:ph type="title" hasCustomPrompt="1"/>
          </p:nvPr>
        </p:nvSpPr>
        <p:spPr>
          <a:xfrm>
            <a:off x="1080000" y="1052513"/>
            <a:ext cx="4162560" cy="445781"/>
          </a:xfrm>
        </p:spPr>
        <p:txBody>
          <a:bodyPr anchor="t">
            <a:noAutofit/>
          </a:bodyPr>
          <a:lstStyle>
            <a:lvl1pPr>
              <a:defRPr sz="3200">
                <a:solidFill>
                  <a:schemeClr val="tx1"/>
                </a:solidFill>
              </a:defRPr>
            </a:lvl1pPr>
          </a:lstStyle>
          <a:p>
            <a:pPr lvl="0"/>
            <a:r>
              <a:rPr lang="sv-SE"/>
              <a:t>Klicka och skriv rubrik</a:t>
            </a:r>
          </a:p>
        </p:txBody>
      </p:sp>
      <p:sp>
        <p:nvSpPr>
          <p:cNvPr id="5" name="Platshållare för innehåll 4">
            <a:extLst>
              <a:ext uri="{FF2B5EF4-FFF2-40B4-BE49-F238E27FC236}">
                <a16:creationId xmlns:a16="http://schemas.microsoft.com/office/drawing/2014/main" id="{D9E255AE-6B3C-4F9B-8C6D-5CE6A2B06071}"/>
              </a:ext>
            </a:extLst>
          </p:cNvPr>
          <p:cNvSpPr>
            <a:spLocks noGrp="1"/>
          </p:cNvSpPr>
          <p:nvPr>
            <p:ph sz="quarter" idx="11" hasCustomPrompt="1"/>
          </p:nvPr>
        </p:nvSpPr>
        <p:spPr>
          <a:xfrm>
            <a:off x="6414792" y="1052513"/>
            <a:ext cx="4721521" cy="5165406"/>
          </a:xfrm>
          <a:prstGeom prst="rect">
            <a:avLst/>
          </a:prstGeom>
        </p:spPr>
        <p:txBody>
          <a:bodyPr/>
          <a:lstStyle>
            <a:lvl1pPr marL="0" indent="0">
              <a:buNone/>
              <a:defRPr/>
            </a:lvl1pPr>
          </a:lstStyle>
          <a:p>
            <a:pPr lvl="0"/>
            <a:r>
              <a:rPr lang="sv-SE"/>
              <a:t> </a:t>
            </a:r>
            <a:endParaRPr lang="en-GB"/>
          </a:p>
        </p:txBody>
      </p:sp>
      <p:pic>
        <p:nvPicPr>
          <p:cNvPr id="6" name="Bild 5">
            <a:extLst>
              <a:ext uri="{FF2B5EF4-FFF2-40B4-BE49-F238E27FC236}">
                <a16:creationId xmlns:a16="http://schemas.microsoft.com/office/drawing/2014/main" id="{7A2EDB5E-F8CD-46C4-A46A-DD9FE8DB06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4931" y="270001"/>
            <a:ext cx="1513069" cy="540000"/>
          </a:xfrm>
          <a:prstGeom prst="rect">
            <a:avLst/>
          </a:prstGeom>
        </p:spPr>
      </p:pic>
      <p:sp>
        <p:nvSpPr>
          <p:cNvPr id="7" name="Platshållare för text 3">
            <a:extLst>
              <a:ext uri="{FF2B5EF4-FFF2-40B4-BE49-F238E27FC236}">
                <a16:creationId xmlns:a16="http://schemas.microsoft.com/office/drawing/2014/main" id="{D882CA51-47AB-4B24-A2F3-3326079A416C}"/>
              </a:ext>
            </a:extLst>
          </p:cNvPr>
          <p:cNvSpPr>
            <a:spLocks noGrp="1"/>
          </p:cNvSpPr>
          <p:nvPr>
            <p:ph type="body" sz="quarter" idx="14" hasCustomPrompt="1"/>
          </p:nvPr>
        </p:nvSpPr>
        <p:spPr>
          <a:xfrm>
            <a:off x="1079366" y="1836000"/>
            <a:ext cx="4162560" cy="39924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165057723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gur/diagram/ikon med text (alt 2)">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A8643B3-7B68-4B32-AD87-02FABDCF9A40}"/>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a:extLst>
              <a:ext uri="{FF2B5EF4-FFF2-40B4-BE49-F238E27FC236}">
                <a16:creationId xmlns:a16="http://schemas.microsoft.com/office/drawing/2014/main" id="{D59CE179-5825-4D38-8C50-E09E497975F1}"/>
              </a:ext>
            </a:extLst>
          </p:cNvPr>
          <p:cNvSpPr>
            <a:spLocks noGrp="1"/>
          </p:cNvSpPr>
          <p:nvPr>
            <p:ph type="title" hasCustomPrompt="1"/>
          </p:nvPr>
        </p:nvSpPr>
        <p:spPr>
          <a:xfrm>
            <a:off x="1080000" y="1052513"/>
            <a:ext cx="4162560" cy="568325"/>
          </a:xfrm>
        </p:spPr>
        <p:txBody>
          <a:bodyPr anchor="t">
            <a:noAutofit/>
          </a:bodyPr>
          <a:lstStyle>
            <a:lvl1pPr>
              <a:defRPr sz="3200">
                <a:solidFill>
                  <a:schemeClr val="bg1"/>
                </a:solidFill>
              </a:defRPr>
            </a:lvl1pPr>
          </a:lstStyle>
          <a:p>
            <a:pPr lvl="0"/>
            <a:r>
              <a:rPr lang="sv-SE"/>
              <a:t>Klicka och skriv rubrik</a:t>
            </a:r>
          </a:p>
        </p:txBody>
      </p:sp>
      <p:sp>
        <p:nvSpPr>
          <p:cNvPr id="5" name="Platshållare för innehåll 4">
            <a:extLst>
              <a:ext uri="{FF2B5EF4-FFF2-40B4-BE49-F238E27FC236}">
                <a16:creationId xmlns:a16="http://schemas.microsoft.com/office/drawing/2014/main" id="{D9E255AE-6B3C-4F9B-8C6D-5CE6A2B06071}"/>
              </a:ext>
            </a:extLst>
          </p:cNvPr>
          <p:cNvSpPr>
            <a:spLocks noGrp="1"/>
          </p:cNvSpPr>
          <p:nvPr>
            <p:ph sz="quarter" idx="11" hasCustomPrompt="1"/>
          </p:nvPr>
        </p:nvSpPr>
        <p:spPr>
          <a:xfrm>
            <a:off x="7175366" y="1052513"/>
            <a:ext cx="3960947" cy="4775888"/>
          </a:xfrm>
          <a:prstGeom prst="rect">
            <a:avLst/>
          </a:prstGeom>
        </p:spPr>
        <p:txBody>
          <a:bodyPr/>
          <a:lstStyle>
            <a:lvl1pPr marL="0" indent="0">
              <a:buNone/>
              <a:defRPr/>
            </a:lvl1pPr>
          </a:lstStyle>
          <a:p>
            <a:pPr lvl="0"/>
            <a:r>
              <a:rPr lang="sv-SE"/>
              <a:t> </a:t>
            </a:r>
            <a:endParaRPr lang="en-GB"/>
          </a:p>
        </p:txBody>
      </p:sp>
      <p:pic>
        <p:nvPicPr>
          <p:cNvPr id="8" name="Bild 7">
            <a:extLst>
              <a:ext uri="{FF2B5EF4-FFF2-40B4-BE49-F238E27FC236}">
                <a16:creationId xmlns:a16="http://schemas.microsoft.com/office/drawing/2014/main" id="{0E8593D2-A4D6-43F7-8EAB-A20FFA37D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4931" y="270001"/>
            <a:ext cx="1513069" cy="540000"/>
          </a:xfrm>
          <a:prstGeom prst="rect">
            <a:avLst/>
          </a:prstGeom>
        </p:spPr>
      </p:pic>
      <p:sp>
        <p:nvSpPr>
          <p:cNvPr id="7" name="Platshållare för text 3">
            <a:extLst>
              <a:ext uri="{FF2B5EF4-FFF2-40B4-BE49-F238E27FC236}">
                <a16:creationId xmlns:a16="http://schemas.microsoft.com/office/drawing/2014/main" id="{14BDD5ED-8A69-4DA3-A14E-3D9BBF3FF95D}"/>
              </a:ext>
            </a:extLst>
          </p:cNvPr>
          <p:cNvSpPr>
            <a:spLocks noGrp="1"/>
          </p:cNvSpPr>
          <p:nvPr>
            <p:ph type="body" sz="quarter" idx="14" hasCustomPrompt="1"/>
          </p:nvPr>
        </p:nvSpPr>
        <p:spPr>
          <a:xfrm>
            <a:off x="1079366" y="1836000"/>
            <a:ext cx="4162560" cy="3992400"/>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20946115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tat (al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091808B7-129C-4415-83C1-892D32B5A778}"/>
              </a:ext>
            </a:extLst>
          </p:cNvPr>
          <p:cNvSpPr>
            <a:spLocks noGrp="1"/>
          </p:cNvSpPr>
          <p:nvPr>
            <p:ph type="title" hasCustomPrompt="1"/>
          </p:nvPr>
        </p:nvSpPr>
        <p:spPr>
          <a:xfrm>
            <a:off x="3079750" y="2312988"/>
            <a:ext cx="5652000" cy="984885"/>
          </a:xfrm>
        </p:spPr>
        <p:txBody>
          <a:bodyPr anchor="t" anchorCtr="0">
            <a:spAutoFit/>
          </a:bodyPr>
          <a:lstStyle>
            <a:lvl1pPr marL="0" marR="0" indent="0" defTabSz="914400" eaLnBrk="1" fontAlgn="auto" latinLnBrk="0" hangingPunct="1">
              <a:lnSpc>
                <a:spcPct val="100000"/>
              </a:lnSpc>
              <a:spcBef>
                <a:spcPts val="0"/>
              </a:spcBef>
              <a:spcAft>
                <a:spcPts val="0"/>
              </a:spcAft>
              <a:buClrTx/>
              <a:buSzTx/>
              <a:buFontTx/>
              <a:buNone/>
              <a:tabLst/>
              <a:defRPr sz="3200" b="0">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Citat alt 1 – Klicka här och fyll utrymmet med eget citat.</a:t>
            </a:r>
            <a:endParaRPr lang="en-GB"/>
          </a:p>
        </p:txBody>
      </p:sp>
      <p:sp>
        <p:nvSpPr>
          <p:cNvPr id="4" name="Platshållare för text 3">
            <a:extLst>
              <a:ext uri="{FF2B5EF4-FFF2-40B4-BE49-F238E27FC236}">
                <a16:creationId xmlns:a16="http://schemas.microsoft.com/office/drawing/2014/main" id="{759F65D5-E92E-441B-B992-AC093A5D80BB}"/>
              </a:ext>
            </a:extLst>
          </p:cNvPr>
          <p:cNvSpPr>
            <a:spLocks noGrp="1"/>
          </p:cNvSpPr>
          <p:nvPr>
            <p:ph type="body" sz="quarter" idx="10" hasCustomPrompt="1"/>
          </p:nvPr>
        </p:nvSpPr>
        <p:spPr>
          <a:xfrm>
            <a:off x="7457277" y="3297873"/>
            <a:ext cx="1274473" cy="1403461"/>
          </a:xfrm>
          <a:noFill/>
        </p:spPr>
        <p:txBody>
          <a:bodyPr wrap="square" lIns="0" tIns="0" rIns="0" bIns="0" rtlCol="0">
            <a:spAutoFit/>
          </a:bodyPr>
          <a:lstStyle>
            <a:lvl1pPr marL="0" indent="0" algn="r">
              <a:buNone/>
              <a:defRPr lang="sv-SE" sz="8000" b="1" kern="1200" smtClean="0">
                <a:solidFill>
                  <a:schemeClr val="bg1"/>
                </a:solidFill>
              </a:defRPr>
            </a:lvl1pPr>
            <a:lvl2pPr>
              <a:defRPr lang="sv-SE" sz="1800" kern="1200" smtClean="0">
                <a:solidFill>
                  <a:schemeClr val="tx1"/>
                </a:solidFill>
              </a:defRPr>
            </a:lvl2pPr>
            <a:lvl3pPr>
              <a:defRPr lang="sv-SE" sz="1800" kern="1200" smtClean="0">
                <a:solidFill>
                  <a:schemeClr val="tx1"/>
                </a:solidFill>
              </a:defRPr>
            </a:lvl3pPr>
            <a:lvl4pPr>
              <a:defRPr lang="sv-SE" sz="1800" kern="1200" smtClean="0">
                <a:solidFill>
                  <a:schemeClr val="tx1"/>
                </a:solidFill>
              </a:defRPr>
            </a:lvl4pPr>
            <a:lvl5pPr>
              <a:defRPr lang="en-GB" sz="1800" kern="1200">
                <a:solidFill>
                  <a:schemeClr val="tx1"/>
                </a:solidFill>
              </a:defRPr>
            </a:lvl5pPr>
          </a:lstStyle>
          <a:p>
            <a:r>
              <a:rPr lang="sv-SE" sz="8000" b="1">
                <a:solidFill>
                  <a:schemeClr val="bg1"/>
                </a:solidFill>
              </a:rPr>
              <a:t>”</a:t>
            </a:r>
          </a:p>
        </p:txBody>
      </p:sp>
      <p:sp>
        <p:nvSpPr>
          <p:cNvPr id="5" name="Platshållare för text 3">
            <a:extLst>
              <a:ext uri="{FF2B5EF4-FFF2-40B4-BE49-F238E27FC236}">
                <a16:creationId xmlns:a16="http://schemas.microsoft.com/office/drawing/2014/main" id="{7DCF93C5-D8FE-4194-BA83-B7F6AB32D198}"/>
              </a:ext>
            </a:extLst>
          </p:cNvPr>
          <p:cNvSpPr>
            <a:spLocks noGrp="1"/>
          </p:cNvSpPr>
          <p:nvPr>
            <p:ph type="body" sz="quarter" idx="11" hasCustomPrompt="1"/>
          </p:nvPr>
        </p:nvSpPr>
        <p:spPr>
          <a:xfrm>
            <a:off x="3079750" y="1484313"/>
            <a:ext cx="1274473" cy="1403461"/>
          </a:xfrm>
          <a:noFill/>
        </p:spPr>
        <p:txBody>
          <a:bodyPr wrap="square" lIns="0" tIns="0" rIns="0" bIns="0" rtlCol="0">
            <a:spAutoFit/>
          </a:bodyPr>
          <a:lstStyle>
            <a:lvl1pPr marL="0" indent="0" algn="l">
              <a:buNone/>
              <a:defRPr lang="sv-SE" sz="8000" b="1" kern="1200" smtClean="0">
                <a:solidFill>
                  <a:schemeClr val="bg1"/>
                </a:solidFill>
              </a:defRPr>
            </a:lvl1pPr>
            <a:lvl2pPr>
              <a:defRPr lang="sv-SE" sz="1800" kern="1200" smtClean="0">
                <a:solidFill>
                  <a:schemeClr val="tx1"/>
                </a:solidFill>
              </a:defRPr>
            </a:lvl2pPr>
            <a:lvl3pPr>
              <a:defRPr lang="sv-SE" sz="1800" kern="1200" smtClean="0">
                <a:solidFill>
                  <a:schemeClr val="tx1"/>
                </a:solidFill>
              </a:defRPr>
            </a:lvl3pPr>
            <a:lvl4pPr>
              <a:defRPr lang="sv-SE" sz="1800" kern="1200" smtClean="0">
                <a:solidFill>
                  <a:schemeClr val="tx1"/>
                </a:solidFill>
              </a:defRPr>
            </a:lvl4pPr>
            <a:lvl5pPr>
              <a:defRPr lang="en-GB" sz="1800" kern="1200">
                <a:solidFill>
                  <a:schemeClr val="tx1"/>
                </a:solidFill>
              </a:defRPr>
            </a:lvl5pPr>
          </a:lstStyle>
          <a:p>
            <a:r>
              <a:rPr lang="sv-SE" sz="8000" b="1">
                <a:solidFill>
                  <a:schemeClr val="bg1"/>
                </a:solidFill>
              </a:rPr>
              <a:t>”</a:t>
            </a:r>
          </a:p>
        </p:txBody>
      </p:sp>
    </p:spTree>
    <p:extLst>
      <p:ext uri="{BB962C8B-B14F-4D97-AF65-F5344CB8AC3E}">
        <p14:creationId xmlns:p14="http://schemas.microsoft.com/office/powerpoint/2010/main" val="3800001713"/>
      </p:ext>
    </p:extLst>
  </p:cSld>
  <p:clrMapOvr>
    <a:masterClrMapping/>
  </p:clrMapOvr>
  <p:extLst>
    <p:ext uri="{DCECCB84-F9BA-43D5-87BE-67443E8EF086}">
      <p15:sldGuideLst xmlns:p15="http://schemas.microsoft.com/office/powerpoint/2012/main">
        <p15:guide id="2" orient="horz" pos="1344" userDrawn="1">
          <p15:clr>
            <a:srgbClr val="FBAE40"/>
          </p15:clr>
        </p15:guide>
        <p15:guide id="3" pos="1940" userDrawn="1">
          <p15:clr>
            <a:srgbClr val="FBAE40"/>
          </p15:clr>
        </p15:guide>
        <p15:guide id="4" orient="horz" pos="175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ledande si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634C53-BB76-4974-BE2E-F6A4B8807B7F}"/>
              </a:ext>
            </a:extLst>
          </p:cNvPr>
          <p:cNvSpPr>
            <a:spLocks noGrp="1"/>
          </p:cNvSpPr>
          <p:nvPr>
            <p:ph type="title" hasCustomPrompt="1"/>
          </p:nvPr>
        </p:nvSpPr>
        <p:spPr>
          <a:xfrm>
            <a:off x="2881313" y="1622858"/>
            <a:ext cx="5832000" cy="524597"/>
          </a:xfrm>
        </p:spPr>
        <p:txBody>
          <a:bodyPr anchor="t">
            <a:noAutofit/>
          </a:bodyPr>
          <a:lstStyle>
            <a:lvl1pPr>
              <a:defRPr>
                <a:solidFill>
                  <a:schemeClr val="bg1"/>
                </a:solidFill>
              </a:defRPr>
            </a:lvl1pPr>
          </a:lstStyle>
          <a:p>
            <a:pPr lvl="0"/>
            <a:r>
              <a:rPr lang="sv-SE"/>
              <a:t>Klicka här och skriv rubrik</a:t>
            </a:r>
          </a:p>
        </p:txBody>
      </p:sp>
      <p:sp>
        <p:nvSpPr>
          <p:cNvPr id="5" name="Platshållare för text 4">
            <a:extLst>
              <a:ext uri="{FF2B5EF4-FFF2-40B4-BE49-F238E27FC236}">
                <a16:creationId xmlns:a16="http://schemas.microsoft.com/office/drawing/2014/main" id="{6660C6D5-A415-43E3-87CE-9CD94CE5122E}"/>
              </a:ext>
            </a:extLst>
          </p:cNvPr>
          <p:cNvSpPr>
            <a:spLocks noGrp="1"/>
          </p:cNvSpPr>
          <p:nvPr>
            <p:ph type="body" sz="quarter" idx="11"/>
          </p:nvPr>
        </p:nvSpPr>
        <p:spPr>
          <a:xfrm>
            <a:off x="2881313" y="2438401"/>
            <a:ext cx="5832475" cy="3546763"/>
          </a:xfrm>
          <a:prstGeom prst="rect">
            <a:avLst/>
          </a:prstGeom>
        </p:spPr>
        <p:txBody>
          <a:bodyPr>
            <a:noAutofit/>
          </a:bodyPr>
          <a:lstStyle>
            <a:lvl1pPr marL="0" indent="0">
              <a:buFont typeface="Arial" panose="020B0604020202020204" pitchFamily="34" charset="0"/>
              <a:buNone/>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7135966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t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3079750" y="2645497"/>
            <a:ext cx="5652000" cy="984885"/>
          </a:xfrm>
        </p:spPr>
        <p:txBody>
          <a:bodyPr anchor="t" anchorCtr="0">
            <a:spAutoFit/>
          </a:bodyPr>
          <a:lstStyle>
            <a:lvl1pPr marL="0" marR="0" indent="0" defTabSz="914400" eaLnBrk="1" fontAlgn="auto" latinLnBrk="0" hangingPunct="1">
              <a:lnSpc>
                <a:spcPct val="100000"/>
              </a:lnSpc>
              <a:spcBef>
                <a:spcPts val="0"/>
              </a:spcBef>
              <a:spcAft>
                <a:spcPts val="0"/>
              </a:spcAft>
              <a:buClrTx/>
              <a:buSzTx/>
              <a:buFontTx/>
              <a:buNone/>
              <a:tabLst/>
              <a:defRPr sz="3200" b="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Citat alt 2 – Klicka här och fyll utrymmet med eget citat.</a:t>
            </a:r>
            <a:endParaRPr lang="en-GB"/>
          </a:p>
        </p:txBody>
      </p:sp>
      <p:sp>
        <p:nvSpPr>
          <p:cNvPr id="9" name="Platshållare för text 8">
            <a:extLst>
              <a:ext uri="{FF2B5EF4-FFF2-40B4-BE49-F238E27FC236}">
                <a16:creationId xmlns:a16="http://schemas.microsoft.com/office/drawing/2014/main" id="{2C338395-11A6-436A-86FE-AE17FA141AB1}"/>
              </a:ext>
            </a:extLst>
          </p:cNvPr>
          <p:cNvSpPr>
            <a:spLocks noGrp="1"/>
          </p:cNvSpPr>
          <p:nvPr>
            <p:ph type="body" sz="quarter" idx="10" hasCustomPrompt="1"/>
          </p:nvPr>
        </p:nvSpPr>
        <p:spPr>
          <a:xfrm>
            <a:off x="7963905" y="3042905"/>
            <a:ext cx="1079500" cy="764856"/>
          </a:xfrm>
          <a:noFill/>
        </p:spPr>
        <p:txBody>
          <a:bodyPr wrap="square" lIns="0" tIns="0" rIns="0" bIns="0" rtlCol="0">
            <a:noAutofit/>
          </a:bodyPr>
          <a:lstStyle>
            <a:lvl1pPr marL="0" indent="0">
              <a:buNone/>
              <a:defRPr lang="en-GB" sz="8000" b="1" kern="1200" dirty="0">
                <a:solidFill>
                  <a:schemeClr val="tx1"/>
                </a:solidFill>
              </a:defRPr>
            </a:lvl1pPr>
          </a:lstStyle>
          <a:p>
            <a:pPr marL="0" lvl="0" algn="l" defTabSz="914400" rtl="0" latinLnBrk="0"/>
            <a:r>
              <a:rPr lang="sv-SE"/>
              <a:t>”</a:t>
            </a:r>
            <a:endParaRPr lang="en-GB"/>
          </a:p>
        </p:txBody>
      </p:sp>
      <p:sp>
        <p:nvSpPr>
          <p:cNvPr id="6" name="Platshållare för text 8">
            <a:extLst>
              <a:ext uri="{FF2B5EF4-FFF2-40B4-BE49-F238E27FC236}">
                <a16:creationId xmlns:a16="http://schemas.microsoft.com/office/drawing/2014/main" id="{EB9DDBE2-274B-428B-97DC-10112C4EBD83}"/>
              </a:ext>
            </a:extLst>
          </p:cNvPr>
          <p:cNvSpPr>
            <a:spLocks noGrp="1"/>
          </p:cNvSpPr>
          <p:nvPr>
            <p:ph type="body" sz="quarter" idx="12" hasCustomPrompt="1"/>
          </p:nvPr>
        </p:nvSpPr>
        <p:spPr>
          <a:xfrm>
            <a:off x="2490427" y="2278049"/>
            <a:ext cx="1079500" cy="764856"/>
          </a:xfrm>
          <a:noFill/>
        </p:spPr>
        <p:txBody>
          <a:bodyPr wrap="square" lIns="0" tIns="0" rIns="0" bIns="0" rtlCol="0">
            <a:noAutofit/>
          </a:bodyPr>
          <a:lstStyle>
            <a:lvl1pPr marL="0" indent="0">
              <a:buNone/>
              <a:defRPr lang="en-GB" sz="8000" b="1" kern="1200" dirty="0">
                <a:solidFill>
                  <a:schemeClr val="tx1"/>
                </a:solidFill>
              </a:defRPr>
            </a:lvl1pPr>
          </a:lstStyle>
          <a:p>
            <a:pPr marL="0" lvl="0" algn="l" defTabSz="914400" rtl="0" latinLnBrk="0"/>
            <a:r>
              <a:rPr lang="sv-SE"/>
              <a:t>”</a:t>
            </a:r>
            <a:endParaRPr lang="en-GB"/>
          </a:p>
        </p:txBody>
      </p:sp>
    </p:spTree>
    <p:extLst>
      <p:ext uri="{BB962C8B-B14F-4D97-AF65-F5344CB8AC3E}">
        <p14:creationId xmlns:p14="http://schemas.microsoft.com/office/powerpoint/2010/main" val="879924736"/>
      </p:ext>
    </p:extLst>
  </p:cSld>
  <p:clrMapOvr>
    <a:masterClrMapping/>
  </p:clrMapOvr>
  <p:extLst>
    <p:ext uri="{DCECCB84-F9BA-43D5-87BE-67443E8EF086}">
      <p15:sldGuideLst xmlns:p15="http://schemas.microsoft.com/office/powerpoint/2012/main">
        <p15:guide id="2" orient="horz" pos="1344">
          <p15:clr>
            <a:srgbClr val="FBAE40"/>
          </p15:clr>
        </p15:guide>
        <p15:guide id="3" pos="1940">
          <p15:clr>
            <a:srgbClr val="FBAE40"/>
          </p15:clr>
        </p15:guide>
        <p15:guide id="4" orient="horz" pos="17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vslutande sida inne i presentatio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tshållare för text 5">
            <a:extLst>
              <a:ext uri="{FF2B5EF4-FFF2-40B4-BE49-F238E27FC236}">
                <a16:creationId xmlns:a16="http://schemas.microsoft.com/office/drawing/2014/main" id="{75F59F5E-7E6A-4DC9-BB51-FF41C841EAC0}"/>
              </a:ext>
            </a:extLst>
          </p:cNvPr>
          <p:cNvSpPr>
            <a:spLocks noGrp="1"/>
          </p:cNvSpPr>
          <p:nvPr>
            <p:ph type="body" sz="quarter" idx="14" hasCustomPrompt="1"/>
          </p:nvPr>
        </p:nvSpPr>
        <p:spPr>
          <a:xfrm>
            <a:off x="1079884" y="3613897"/>
            <a:ext cx="6941898" cy="1473609"/>
          </a:xfrm>
          <a:prstGeom prst="rect">
            <a:avLst/>
          </a:prstGeom>
        </p:spPr>
        <p:txBody>
          <a:bodyPr wrap="square" anchor="b">
            <a:spAutoFit/>
          </a:bodyPr>
          <a:lstStyle>
            <a:lvl1pPr marL="0" indent="0">
              <a:buNone/>
              <a:defRPr sz="4200" b="1"/>
            </a:lvl1pPr>
            <a:lvl2pPr>
              <a:defRPr/>
            </a:lvl2pPr>
            <a:lvl3pPr>
              <a:defRPr/>
            </a:lvl3pPr>
          </a:lstStyle>
          <a:p>
            <a:pPr lvl="0"/>
            <a:r>
              <a:rPr lang="sv-SE"/>
              <a:t>Avslutande text, exempelvis</a:t>
            </a:r>
            <a:br>
              <a:rPr lang="sv-SE"/>
            </a:br>
            <a:r>
              <a:rPr lang="sv-SE"/>
              <a:t>– Tack för er uppmärksamhet!</a:t>
            </a:r>
          </a:p>
        </p:txBody>
      </p:sp>
      <p:sp>
        <p:nvSpPr>
          <p:cNvPr id="6" name="Platshållare för text 3">
            <a:extLst>
              <a:ext uri="{FF2B5EF4-FFF2-40B4-BE49-F238E27FC236}">
                <a16:creationId xmlns:a16="http://schemas.microsoft.com/office/drawing/2014/main" id="{B0D94D73-9BE5-4EC5-97D7-D1130A739ACF}"/>
              </a:ext>
            </a:extLst>
          </p:cNvPr>
          <p:cNvSpPr>
            <a:spLocks noGrp="1"/>
          </p:cNvSpPr>
          <p:nvPr>
            <p:ph type="body" sz="quarter" idx="15" hasCustomPrompt="1"/>
          </p:nvPr>
        </p:nvSpPr>
        <p:spPr>
          <a:xfrm>
            <a:off x="1079500" y="5147455"/>
            <a:ext cx="6942282" cy="477490"/>
          </a:xfrm>
          <a:prstGeom prst="rect">
            <a:avLst/>
          </a:prstGeom>
        </p:spPr>
        <p:txBody>
          <a:bodyPr>
            <a:noAutofit/>
          </a:bodyPr>
          <a:lstStyle>
            <a:lvl1pPr marL="0" indent="0">
              <a:buNone/>
              <a:defRPr sz="14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a:t>FÖRNAMN EFTERNAMN, TITEL </a:t>
            </a:r>
          </a:p>
          <a:p>
            <a:pPr lvl="0"/>
            <a:r>
              <a:rPr lang="sv-SE"/>
              <a:t>KONTAKTINFORMATION</a:t>
            </a:r>
            <a:endParaRPr lang="en-GB"/>
          </a:p>
        </p:txBody>
      </p:sp>
    </p:spTree>
    <p:extLst>
      <p:ext uri="{BB962C8B-B14F-4D97-AF65-F5344CB8AC3E}">
        <p14:creationId xmlns:p14="http://schemas.microsoft.com/office/powerpoint/2010/main" val="307406592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1545336"/>
          </a:xfrm>
        </p:spPr>
        <p:txBody>
          <a:bodyPr anchor="ctr">
            <a:normAutofit/>
          </a:bodyPr>
          <a:lstStyle>
            <a:lvl1pPr algn="ctr">
              <a:defRPr sz="4800"/>
            </a:lvl1pPr>
          </a:lstStyle>
          <a:p>
            <a:r>
              <a:rPr lang="sv-SE"/>
              <a:t>Klicka här för att ändra format</a:t>
            </a:r>
            <a:endParaRPr lang="sv-SE" dirty="0"/>
          </a:p>
        </p:txBody>
      </p:sp>
      <p:sp>
        <p:nvSpPr>
          <p:cNvPr id="3" name="Underrubrik 2"/>
          <p:cNvSpPr>
            <a:spLocks noGrp="1"/>
          </p:cNvSpPr>
          <p:nvPr>
            <p:ph type="subTitle" idx="1"/>
          </p:nvPr>
        </p:nvSpPr>
        <p:spPr>
          <a:xfrm>
            <a:off x="1524000" y="3946984"/>
            <a:ext cx="9144000" cy="1310816"/>
          </a:xfrm>
        </p:spPr>
        <p:txBody>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lIns="0"/>
          <a:lstStyle/>
          <a:p>
            <a:fld id="{C4FD356C-63B5-47D1-8CA1-EE6A36AE8CAC}" type="datetime1">
              <a:rPr lang="sv-SE" smtClean="0"/>
              <a:t>2022-06-07</a:t>
            </a:fld>
            <a:endParaRPr lang="sv-SE" dirty="0"/>
          </a:p>
        </p:txBody>
      </p:sp>
      <p:sp>
        <p:nvSpPr>
          <p:cNvPr id="5" name="Platshållare för sidfot 4"/>
          <p:cNvSpPr>
            <a:spLocks noGrp="1"/>
          </p:cNvSpPr>
          <p:nvPr>
            <p:ph type="ftr" sz="quarter" idx="11"/>
          </p:nvPr>
        </p:nvSpPr>
        <p:spPr/>
        <p:txBody>
          <a:bodyPr/>
          <a:lstStyle/>
          <a:p>
            <a:r>
              <a:rPr lang="sv-SE"/>
              <a:t>www.upphandlingsodertorn.se</a:t>
            </a:r>
          </a:p>
        </p:txBody>
      </p:sp>
      <p:sp>
        <p:nvSpPr>
          <p:cNvPr id="6" name="Platshållare för bildnummer 5"/>
          <p:cNvSpPr>
            <a:spLocks noGrp="1"/>
          </p:cNvSpPr>
          <p:nvPr>
            <p:ph type="sldNum" sz="quarter" idx="12"/>
          </p:nvPr>
        </p:nvSpPr>
        <p:spPr/>
        <p:txBody>
          <a:bodyPr/>
          <a:lstStyle/>
          <a:p>
            <a:fld id="{90B04D53-8367-426C-AC6F-7F1D5FFD1603}" type="slidenum">
              <a:rPr lang="sv-SE" smtClean="0"/>
              <a:t>‹#›</a:t>
            </a:fld>
            <a:endParaRPr lang="sv-SE"/>
          </a:p>
        </p:txBody>
      </p:sp>
      <p:pic>
        <p:nvPicPr>
          <p:cNvPr id="7"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87300" y="2480133"/>
            <a:ext cx="7591425" cy="1466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Bildobjekt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48735"/>
            <a:ext cx="1533909" cy="397765"/>
          </a:xfrm>
          <a:prstGeom prst="rect">
            <a:avLst/>
          </a:prstGeom>
        </p:spPr>
      </p:pic>
      <p:pic>
        <p:nvPicPr>
          <p:cNvPr id="9" name="Bildobjekt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54649" y="5882920"/>
            <a:ext cx="1012700" cy="313183"/>
          </a:xfrm>
          <a:prstGeom prst="rect">
            <a:avLst/>
          </a:prstGeom>
        </p:spPr>
      </p:pic>
      <p:pic>
        <p:nvPicPr>
          <p:cNvPr id="10" name="Bildobjekt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42555" y="5856402"/>
            <a:ext cx="1191329" cy="365759"/>
          </a:xfrm>
          <a:prstGeom prst="rect">
            <a:avLst/>
          </a:prstGeom>
        </p:spPr>
      </p:pic>
      <p:pic>
        <p:nvPicPr>
          <p:cNvPr id="12" name="Bildobjekt 11"/>
          <p:cNvPicPr/>
          <p:nvPr userDrawn="1"/>
        </p:nvPicPr>
        <p:blipFill>
          <a:blip r:embed="rId6" cstate="print">
            <a:extLst>
              <a:ext uri="{28A0092B-C50C-407E-A947-70E740481C1C}">
                <a14:useLocalDpi xmlns:a14="http://schemas.microsoft.com/office/drawing/2010/main" val="0"/>
              </a:ext>
            </a:extLst>
          </a:blip>
          <a:stretch>
            <a:fillRect/>
          </a:stretch>
        </p:blipFill>
        <p:spPr>
          <a:xfrm>
            <a:off x="7685326" y="5838779"/>
            <a:ext cx="832485" cy="533400"/>
          </a:xfrm>
          <a:prstGeom prst="rect">
            <a:avLst/>
          </a:prstGeom>
        </p:spPr>
      </p:pic>
    </p:spTree>
    <p:extLst>
      <p:ext uri="{BB962C8B-B14F-4D97-AF65-F5344CB8AC3E}">
        <p14:creationId xmlns:p14="http://schemas.microsoft.com/office/powerpoint/2010/main" val="1604122453"/>
      </p:ext>
    </p:extLst>
  </p:cSld>
  <p:clrMapOvr>
    <a:masterClrMapping/>
  </p:clrMapOvr>
  <p:extLst>
    <p:ext uri="{DCECCB84-F9BA-43D5-87BE-67443E8EF086}">
      <p15:sldGuideLst xmlns:p15="http://schemas.microsoft.com/office/powerpoint/2012/main">
        <p15:guide id="1" orient="horz" pos="3937">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016B9EA6-86C4-425E-8DA1-5C44E47617A2}" type="datetime1">
              <a:rPr lang="sv-SE" smtClean="0"/>
              <a:t>2022-06-07</a:t>
            </a:fld>
            <a:endParaRPr lang="sv-SE"/>
          </a:p>
        </p:txBody>
      </p:sp>
      <p:sp>
        <p:nvSpPr>
          <p:cNvPr id="5" name="Platshållare för sidfot 4"/>
          <p:cNvSpPr>
            <a:spLocks noGrp="1"/>
          </p:cNvSpPr>
          <p:nvPr>
            <p:ph type="ftr" sz="quarter" idx="11"/>
          </p:nvPr>
        </p:nvSpPr>
        <p:spPr/>
        <p:txBody>
          <a:bodyPr/>
          <a:lstStyle/>
          <a:p>
            <a:r>
              <a:rPr lang="sv-SE"/>
              <a:t>www.upphandlingsodertorn.se</a:t>
            </a:r>
          </a:p>
        </p:txBody>
      </p:sp>
      <p:sp>
        <p:nvSpPr>
          <p:cNvPr id="6" name="Platshållare för bildnummer 5"/>
          <p:cNvSpPr>
            <a:spLocks noGrp="1"/>
          </p:cNvSpPr>
          <p:nvPr>
            <p:ph type="sldNum" sz="quarter" idx="12"/>
          </p:nvPr>
        </p:nvSpPr>
        <p:spPr/>
        <p:txBody>
          <a:bodyPr/>
          <a:lstStyle/>
          <a:p>
            <a:fld id="{90B04D53-8367-426C-AC6F-7F1D5FFD1603}" type="slidenum">
              <a:rPr lang="sv-SE" smtClean="0"/>
              <a:t>‹#›</a:t>
            </a:fld>
            <a:endParaRPr lang="sv-SE"/>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013" y="5682865"/>
            <a:ext cx="1459068" cy="567014"/>
          </a:xfrm>
          <a:prstGeom prst="rect">
            <a:avLst/>
          </a:prstGeom>
        </p:spPr>
      </p:pic>
    </p:spTree>
    <p:extLst>
      <p:ext uri="{BB962C8B-B14F-4D97-AF65-F5344CB8AC3E}">
        <p14:creationId xmlns:p14="http://schemas.microsoft.com/office/powerpoint/2010/main" val="686073304"/>
      </p:ext>
    </p:extLst>
  </p:cSld>
  <p:clrMapOvr>
    <a:masterClrMapping/>
  </p:clrMapOvr>
  <p:extLst>
    <p:ext uri="{DCECCB84-F9BA-43D5-87BE-67443E8EF086}">
      <p15:sldGuideLst xmlns:p15="http://schemas.microsoft.com/office/powerpoint/2012/main">
        <p15:guide id="1" orient="horz" pos="3937">
          <p15:clr>
            <a:srgbClr val="FBAE40"/>
          </p15:clr>
        </p15:guide>
        <p15:guide id="2" pos="58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87300" y="2480133"/>
            <a:ext cx="7591425" cy="1466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96F97EB5-C316-4249-AF33-826EA7ADF185}" type="datetime1">
              <a:rPr lang="sv-SE" smtClean="0"/>
              <a:t>2022-06-07</a:t>
            </a:fld>
            <a:endParaRPr lang="sv-SE"/>
          </a:p>
        </p:txBody>
      </p:sp>
      <p:sp>
        <p:nvSpPr>
          <p:cNvPr id="5" name="Platshållare för sidfot 4"/>
          <p:cNvSpPr>
            <a:spLocks noGrp="1"/>
          </p:cNvSpPr>
          <p:nvPr>
            <p:ph type="ftr" sz="quarter" idx="11"/>
          </p:nvPr>
        </p:nvSpPr>
        <p:spPr/>
        <p:txBody>
          <a:bodyPr/>
          <a:lstStyle/>
          <a:p>
            <a:r>
              <a:rPr lang="sv-SE"/>
              <a:t>www.upphandlingsodertorn.se</a:t>
            </a:r>
          </a:p>
        </p:txBody>
      </p:sp>
      <p:sp>
        <p:nvSpPr>
          <p:cNvPr id="6" name="Platshållare för bildnummer 5"/>
          <p:cNvSpPr>
            <a:spLocks noGrp="1"/>
          </p:cNvSpPr>
          <p:nvPr>
            <p:ph type="sldNum" sz="quarter" idx="12"/>
          </p:nvPr>
        </p:nvSpPr>
        <p:spPr/>
        <p:txBody>
          <a:bodyPr/>
          <a:lstStyle/>
          <a:p>
            <a:fld id="{90B04D53-8367-426C-AC6F-7F1D5FFD1603}" type="slidenum">
              <a:rPr lang="sv-SE" smtClean="0"/>
              <a:t>‹#›</a:t>
            </a:fld>
            <a:endParaRPr lang="sv-SE"/>
          </a:p>
        </p:txBody>
      </p:sp>
    </p:spTree>
    <p:extLst>
      <p:ext uri="{BB962C8B-B14F-4D97-AF65-F5344CB8AC3E}">
        <p14:creationId xmlns:p14="http://schemas.microsoft.com/office/powerpoint/2010/main" val="3732672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A0EEFCF9-A17A-47AC-B5E3-F4253DFD1B5A}" type="datetime1">
              <a:rPr lang="sv-SE" smtClean="0"/>
              <a:t>2022-06-07</a:t>
            </a:fld>
            <a:endParaRPr lang="sv-SE"/>
          </a:p>
        </p:txBody>
      </p:sp>
      <p:sp>
        <p:nvSpPr>
          <p:cNvPr id="6" name="Platshållare för sidfot 5"/>
          <p:cNvSpPr>
            <a:spLocks noGrp="1"/>
          </p:cNvSpPr>
          <p:nvPr>
            <p:ph type="ftr" sz="quarter" idx="11"/>
          </p:nvPr>
        </p:nvSpPr>
        <p:spPr/>
        <p:txBody>
          <a:bodyPr/>
          <a:lstStyle/>
          <a:p>
            <a:r>
              <a:rPr lang="sv-SE"/>
              <a:t>www.upphandlingsodertorn.se</a:t>
            </a:r>
          </a:p>
        </p:txBody>
      </p:sp>
      <p:sp>
        <p:nvSpPr>
          <p:cNvPr id="7" name="Platshållare för bildnummer 6"/>
          <p:cNvSpPr>
            <a:spLocks noGrp="1"/>
          </p:cNvSpPr>
          <p:nvPr>
            <p:ph type="sldNum" sz="quarter" idx="12"/>
          </p:nvPr>
        </p:nvSpPr>
        <p:spPr/>
        <p:txBody>
          <a:bodyPr/>
          <a:lstStyle/>
          <a:p>
            <a:fld id="{90B04D53-8367-426C-AC6F-7F1D5FFD1603}" type="slidenum">
              <a:rPr lang="sv-SE" smtClean="0"/>
              <a:t>‹#›</a:t>
            </a:fld>
            <a:endParaRPr lang="sv-SE"/>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013" y="5682865"/>
            <a:ext cx="1459068" cy="567014"/>
          </a:xfrm>
          <a:prstGeom prst="rect">
            <a:avLst/>
          </a:prstGeom>
        </p:spPr>
      </p:pic>
    </p:spTree>
    <p:extLst>
      <p:ext uri="{BB962C8B-B14F-4D97-AF65-F5344CB8AC3E}">
        <p14:creationId xmlns:p14="http://schemas.microsoft.com/office/powerpoint/2010/main" val="21436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F4631846-319A-4A07-AE10-4BC8CE25FC1A}" type="datetime1">
              <a:rPr lang="sv-SE" smtClean="0"/>
              <a:t>2022-06-07</a:t>
            </a:fld>
            <a:endParaRPr lang="sv-SE"/>
          </a:p>
        </p:txBody>
      </p:sp>
      <p:sp>
        <p:nvSpPr>
          <p:cNvPr id="8" name="Platshållare för sidfot 7"/>
          <p:cNvSpPr>
            <a:spLocks noGrp="1"/>
          </p:cNvSpPr>
          <p:nvPr>
            <p:ph type="ftr" sz="quarter" idx="11"/>
          </p:nvPr>
        </p:nvSpPr>
        <p:spPr/>
        <p:txBody>
          <a:bodyPr/>
          <a:lstStyle/>
          <a:p>
            <a:r>
              <a:rPr lang="sv-SE"/>
              <a:t>www.upphandlingsodertorn.se</a:t>
            </a:r>
          </a:p>
        </p:txBody>
      </p:sp>
      <p:sp>
        <p:nvSpPr>
          <p:cNvPr id="9" name="Platshållare för bildnummer 8"/>
          <p:cNvSpPr>
            <a:spLocks noGrp="1"/>
          </p:cNvSpPr>
          <p:nvPr>
            <p:ph type="sldNum" sz="quarter" idx="12"/>
          </p:nvPr>
        </p:nvSpPr>
        <p:spPr/>
        <p:txBody>
          <a:bodyPr/>
          <a:lstStyle/>
          <a:p>
            <a:fld id="{90B04D53-8367-426C-AC6F-7F1D5FFD1603}" type="slidenum">
              <a:rPr lang="sv-SE" smtClean="0"/>
              <a:t>‹#›</a:t>
            </a:fld>
            <a:endParaRPr lang="sv-SE"/>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013" y="5682865"/>
            <a:ext cx="1459068" cy="567014"/>
          </a:xfrm>
          <a:prstGeom prst="rect">
            <a:avLst/>
          </a:prstGeom>
        </p:spPr>
      </p:pic>
    </p:spTree>
    <p:extLst>
      <p:ext uri="{BB962C8B-B14F-4D97-AF65-F5344CB8AC3E}">
        <p14:creationId xmlns:p14="http://schemas.microsoft.com/office/powerpoint/2010/main" val="878133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1960E7B-BF64-445C-B440-463FB12383AF}" type="datetime1">
              <a:rPr lang="sv-SE" smtClean="0"/>
              <a:t>2022-06-07</a:t>
            </a:fld>
            <a:endParaRPr lang="sv-SE"/>
          </a:p>
        </p:txBody>
      </p:sp>
      <p:sp>
        <p:nvSpPr>
          <p:cNvPr id="4" name="Platshållare för sidfot 3"/>
          <p:cNvSpPr>
            <a:spLocks noGrp="1"/>
          </p:cNvSpPr>
          <p:nvPr>
            <p:ph type="ftr" sz="quarter" idx="11"/>
          </p:nvPr>
        </p:nvSpPr>
        <p:spPr/>
        <p:txBody>
          <a:bodyPr/>
          <a:lstStyle/>
          <a:p>
            <a:r>
              <a:rPr lang="sv-SE"/>
              <a:t>www.upphandlingsodertorn.se</a:t>
            </a:r>
          </a:p>
        </p:txBody>
      </p:sp>
      <p:sp>
        <p:nvSpPr>
          <p:cNvPr id="5" name="Platshållare för bildnummer 4"/>
          <p:cNvSpPr>
            <a:spLocks noGrp="1"/>
          </p:cNvSpPr>
          <p:nvPr>
            <p:ph type="sldNum" sz="quarter" idx="12"/>
          </p:nvPr>
        </p:nvSpPr>
        <p:spPr/>
        <p:txBody>
          <a:bodyPr/>
          <a:lstStyle/>
          <a:p>
            <a:fld id="{90B04D53-8367-426C-AC6F-7F1D5FFD1603}" type="slidenum">
              <a:rPr lang="sv-SE" smtClean="0"/>
              <a:t>‹#›</a:t>
            </a:fld>
            <a:endParaRPr lang="sv-SE"/>
          </a:p>
        </p:txBody>
      </p:sp>
      <p:pic>
        <p:nvPicPr>
          <p:cNvPr id="6" name="Bildobjek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013" y="5682865"/>
            <a:ext cx="1459068" cy="567014"/>
          </a:xfrm>
          <a:prstGeom prst="rect">
            <a:avLst/>
          </a:prstGeom>
        </p:spPr>
      </p:pic>
    </p:spTree>
    <p:extLst>
      <p:ext uri="{BB962C8B-B14F-4D97-AF65-F5344CB8AC3E}">
        <p14:creationId xmlns:p14="http://schemas.microsoft.com/office/powerpoint/2010/main" val="3629885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4FCC966-2A10-4144-B2C1-FB9D28A76D94}" type="datetime1">
              <a:rPr lang="sv-SE" smtClean="0"/>
              <a:t>2022-06-07</a:t>
            </a:fld>
            <a:endParaRPr lang="sv-SE"/>
          </a:p>
        </p:txBody>
      </p:sp>
      <p:sp>
        <p:nvSpPr>
          <p:cNvPr id="3" name="Platshållare för sidfot 2"/>
          <p:cNvSpPr>
            <a:spLocks noGrp="1"/>
          </p:cNvSpPr>
          <p:nvPr>
            <p:ph type="ftr" sz="quarter" idx="11"/>
          </p:nvPr>
        </p:nvSpPr>
        <p:spPr/>
        <p:txBody>
          <a:bodyPr/>
          <a:lstStyle/>
          <a:p>
            <a:r>
              <a:rPr lang="sv-SE"/>
              <a:t>www.upphandlingsodertorn.se</a:t>
            </a:r>
          </a:p>
        </p:txBody>
      </p:sp>
      <p:sp>
        <p:nvSpPr>
          <p:cNvPr id="4" name="Platshållare för bildnummer 3"/>
          <p:cNvSpPr>
            <a:spLocks noGrp="1"/>
          </p:cNvSpPr>
          <p:nvPr>
            <p:ph type="sldNum" sz="quarter" idx="12"/>
          </p:nvPr>
        </p:nvSpPr>
        <p:spPr/>
        <p:txBody>
          <a:bodyPr/>
          <a:lstStyle/>
          <a:p>
            <a:fld id="{90B04D53-8367-426C-AC6F-7F1D5FFD1603}" type="slidenum">
              <a:rPr lang="sv-SE" smtClean="0"/>
              <a:t>‹#›</a:t>
            </a:fld>
            <a:endParaRPr lang="sv-SE"/>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013" y="5682865"/>
            <a:ext cx="1459068" cy="567014"/>
          </a:xfrm>
          <a:prstGeom prst="rect">
            <a:avLst/>
          </a:prstGeom>
        </p:spPr>
      </p:pic>
    </p:spTree>
    <p:extLst>
      <p:ext uri="{BB962C8B-B14F-4D97-AF65-F5344CB8AC3E}">
        <p14:creationId xmlns:p14="http://schemas.microsoft.com/office/powerpoint/2010/main" val="1066888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88414C8A-5ACF-4B06-900E-940771B96B20}" type="datetime1">
              <a:rPr lang="sv-SE" smtClean="0"/>
              <a:t>2022-06-07</a:t>
            </a:fld>
            <a:endParaRPr lang="sv-SE"/>
          </a:p>
        </p:txBody>
      </p:sp>
      <p:sp>
        <p:nvSpPr>
          <p:cNvPr id="6" name="Platshållare för sidfot 5"/>
          <p:cNvSpPr>
            <a:spLocks noGrp="1"/>
          </p:cNvSpPr>
          <p:nvPr>
            <p:ph type="ftr" sz="quarter" idx="11"/>
          </p:nvPr>
        </p:nvSpPr>
        <p:spPr/>
        <p:txBody>
          <a:bodyPr/>
          <a:lstStyle/>
          <a:p>
            <a:r>
              <a:rPr lang="sv-SE"/>
              <a:t>www.upphandlingsodertorn.se</a:t>
            </a:r>
          </a:p>
        </p:txBody>
      </p:sp>
      <p:sp>
        <p:nvSpPr>
          <p:cNvPr id="7" name="Platshållare för bildnummer 6"/>
          <p:cNvSpPr>
            <a:spLocks noGrp="1"/>
          </p:cNvSpPr>
          <p:nvPr>
            <p:ph type="sldNum" sz="quarter" idx="12"/>
          </p:nvPr>
        </p:nvSpPr>
        <p:spPr/>
        <p:txBody>
          <a:bodyPr/>
          <a:lstStyle/>
          <a:p>
            <a:fld id="{90B04D53-8367-426C-AC6F-7F1D5FFD1603}" type="slidenum">
              <a:rPr lang="sv-SE" smtClean="0"/>
              <a:t>‹#›</a:t>
            </a:fld>
            <a:endParaRPr lang="sv-SE"/>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013" y="5682865"/>
            <a:ext cx="1459068" cy="567014"/>
          </a:xfrm>
          <a:prstGeom prst="rect">
            <a:avLst/>
          </a:prstGeom>
        </p:spPr>
      </p:pic>
    </p:spTree>
    <p:extLst>
      <p:ext uri="{BB962C8B-B14F-4D97-AF65-F5344CB8AC3E}">
        <p14:creationId xmlns:p14="http://schemas.microsoft.com/office/powerpoint/2010/main" val="4052013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ehåll (al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907E56-F3E1-45CE-BD1E-53B4729A5B15}"/>
              </a:ext>
            </a:extLst>
          </p:cNvPr>
          <p:cNvSpPr>
            <a:spLocks noGrp="1"/>
          </p:cNvSpPr>
          <p:nvPr>
            <p:ph type="title" hasCustomPrompt="1"/>
          </p:nvPr>
        </p:nvSpPr>
        <p:spPr>
          <a:xfrm>
            <a:off x="1080000" y="1484313"/>
            <a:ext cx="6234971" cy="539750"/>
          </a:xfrm>
        </p:spPr>
        <p:txBody>
          <a:bodyPr anchor="t">
            <a:noAutofit/>
          </a:bodyPr>
          <a:lstStyle>
            <a:lvl1pPr>
              <a:defRPr sz="3200">
                <a:solidFill>
                  <a:schemeClr val="tx1"/>
                </a:solidFill>
              </a:defRPr>
            </a:lvl1pPr>
          </a:lstStyle>
          <a:p>
            <a:r>
              <a:rPr lang="sv-SE"/>
              <a:t>Klicka här och skriv rubrik</a:t>
            </a:r>
            <a:endParaRPr lang="en-GB"/>
          </a:p>
        </p:txBody>
      </p:sp>
      <p:sp>
        <p:nvSpPr>
          <p:cNvPr id="4" name="Platshållare för text 3">
            <a:extLst>
              <a:ext uri="{FF2B5EF4-FFF2-40B4-BE49-F238E27FC236}">
                <a16:creationId xmlns:a16="http://schemas.microsoft.com/office/drawing/2014/main" id="{7D1235A2-69BE-4C8D-BB43-628B64DB7252}"/>
              </a:ext>
            </a:extLst>
          </p:cNvPr>
          <p:cNvSpPr>
            <a:spLocks noGrp="1"/>
          </p:cNvSpPr>
          <p:nvPr>
            <p:ph type="body" sz="quarter" idx="10"/>
          </p:nvPr>
        </p:nvSpPr>
        <p:spPr>
          <a:xfrm>
            <a:off x="1080000" y="2304000"/>
            <a:ext cx="6234971" cy="3850955"/>
          </a:xfrm>
          <a:prstGeom prst="rect">
            <a:avLst/>
          </a:prstGeom>
        </p:spPr>
        <p:txBody>
          <a:bodyPr vert="horz" lIns="0" tIns="0" rIns="0" bIns="0" rtlCol="0">
            <a:noAutofit/>
          </a:bodyPr>
          <a:lstStyle>
            <a:lvl1pPr>
              <a:defRPr lang="sv-SE" dirty="0" smtClean="0"/>
            </a:lvl1pPr>
            <a:lvl2pPr>
              <a:defRPr lang="sv-SE" dirty="0"/>
            </a:lvl2pPr>
            <a:lvl3pPr>
              <a:defRPr/>
            </a:lvl3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09262833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A096B361-1A7D-46EA-8EA0-F2450ED4D2FE}" type="datetime1">
              <a:rPr lang="sv-SE" smtClean="0"/>
              <a:t>2022-06-07</a:t>
            </a:fld>
            <a:endParaRPr lang="sv-SE"/>
          </a:p>
        </p:txBody>
      </p:sp>
      <p:sp>
        <p:nvSpPr>
          <p:cNvPr id="6" name="Platshållare för sidfot 5"/>
          <p:cNvSpPr>
            <a:spLocks noGrp="1"/>
          </p:cNvSpPr>
          <p:nvPr>
            <p:ph type="ftr" sz="quarter" idx="11"/>
          </p:nvPr>
        </p:nvSpPr>
        <p:spPr/>
        <p:txBody>
          <a:bodyPr/>
          <a:lstStyle/>
          <a:p>
            <a:r>
              <a:rPr lang="sv-SE"/>
              <a:t>www.upphandlingsodertorn.se</a:t>
            </a:r>
          </a:p>
        </p:txBody>
      </p:sp>
      <p:sp>
        <p:nvSpPr>
          <p:cNvPr id="7" name="Platshållare för bildnummer 6"/>
          <p:cNvSpPr>
            <a:spLocks noGrp="1"/>
          </p:cNvSpPr>
          <p:nvPr>
            <p:ph type="sldNum" sz="quarter" idx="12"/>
          </p:nvPr>
        </p:nvSpPr>
        <p:spPr/>
        <p:txBody>
          <a:bodyPr/>
          <a:lstStyle/>
          <a:p>
            <a:fld id="{90B04D53-8367-426C-AC6F-7F1D5FFD1603}" type="slidenum">
              <a:rPr lang="sv-SE" smtClean="0"/>
              <a:t>‹#›</a:t>
            </a:fld>
            <a:endParaRPr lang="sv-SE"/>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013" y="5682865"/>
            <a:ext cx="1459068" cy="567014"/>
          </a:xfrm>
          <a:prstGeom prst="rect">
            <a:avLst/>
          </a:prstGeom>
        </p:spPr>
      </p:pic>
    </p:spTree>
    <p:extLst>
      <p:ext uri="{BB962C8B-B14F-4D97-AF65-F5344CB8AC3E}">
        <p14:creationId xmlns:p14="http://schemas.microsoft.com/office/powerpoint/2010/main" val="3984692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8A0D2489-671F-4A81-8556-A0D316FD83E2}" type="datetime1">
              <a:rPr lang="sv-SE" smtClean="0"/>
              <a:t>2022-06-07</a:t>
            </a:fld>
            <a:endParaRPr lang="sv-SE"/>
          </a:p>
        </p:txBody>
      </p:sp>
      <p:sp>
        <p:nvSpPr>
          <p:cNvPr id="5" name="Platshållare för sidfot 4"/>
          <p:cNvSpPr>
            <a:spLocks noGrp="1"/>
          </p:cNvSpPr>
          <p:nvPr>
            <p:ph type="ftr" sz="quarter" idx="11"/>
          </p:nvPr>
        </p:nvSpPr>
        <p:spPr/>
        <p:txBody>
          <a:bodyPr/>
          <a:lstStyle/>
          <a:p>
            <a:r>
              <a:rPr lang="sv-SE"/>
              <a:t>www.upphandlingsodertorn.se</a:t>
            </a:r>
          </a:p>
        </p:txBody>
      </p:sp>
      <p:sp>
        <p:nvSpPr>
          <p:cNvPr id="6" name="Platshållare för bildnummer 5"/>
          <p:cNvSpPr>
            <a:spLocks noGrp="1"/>
          </p:cNvSpPr>
          <p:nvPr>
            <p:ph type="sldNum" sz="quarter" idx="12"/>
          </p:nvPr>
        </p:nvSpPr>
        <p:spPr/>
        <p:txBody>
          <a:bodyPr/>
          <a:lstStyle/>
          <a:p>
            <a:fld id="{90B04D53-8367-426C-AC6F-7F1D5FFD1603}" type="slidenum">
              <a:rPr lang="sv-SE" smtClean="0"/>
              <a:t>‹#›</a:t>
            </a:fld>
            <a:endParaRPr lang="sv-SE"/>
          </a:p>
        </p:txBody>
      </p:sp>
    </p:spTree>
    <p:extLst>
      <p:ext uri="{BB962C8B-B14F-4D97-AF65-F5344CB8AC3E}">
        <p14:creationId xmlns:p14="http://schemas.microsoft.com/office/powerpoint/2010/main" val="2777573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EDCA198-EE63-4865-97C0-3507F1CBFF7E}" type="datetime1">
              <a:rPr lang="sv-SE" smtClean="0"/>
              <a:t>2022-06-07</a:t>
            </a:fld>
            <a:endParaRPr lang="sv-SE"/>
          </a:p>
        </p:txBody>
      </p:sp>
      <p:sp>
        <p:nvSpPr>
          <p:cNvPr id="5" name="Platshållare för sidfot 4"/>
          <p:cNvSpPr>
            <a:spLocks noGrp="1"/>
          </p:cNvSpPr>
          <p:nvPr>
            <p:ph type="ftr" sz="quarter" idx="11"/>
          </p:nvPr>
        </p:nvSpPr>
        <p:spPr/>
        <p:txBody>
          <a:bodyPr/>
          <a:lstStyle/>
          <a:p>
            <a:r>
              <a:rPr lang="sv-SE"/>
              <a:t>www.upphandlingsodertorn.se</a:t>
            </a:r>
          </a:p>
        </p:txBody>
      </p:sp>
      <p:sp>
        <p:nvSpPr>
          <p:cNvPr id="6" name="Platshållare för bildnummer 5"/>
          <p:cNvSpPr>
            <a:spLocks noGrp="1"/>
          </p:cNvSpPr>
          <p:nvPr>
            <p:ph type="sldNum" sz="quarter" idx="12"/>
          </p:nvPr>
        </p:nvSpPr>
        <p:spPr/>
        <p:txBody>
          <a:bodyPr/>
          <a:lstStyle/>
          <a:p>
            <a:fld id="{90B04D53-8367-426C-AC6F-7F1D5FFD1603}" type="slidenum">
              <a:rPr lang="sv-SE" smtClean="0"/>
              <a:t>‹#›</a:t>
            </a:fld>
            <a:endParaRPr lang="sv-SE"/>
          </a:p>
        </p:txBody>
      </p:sp>
    </p:spTree>
    <p:extLst>
      <p:ext uri="{BB962C8B-B14F-4D97-AF65-F5344CB8AC3E}">
        <p14:creationId xmlns:p14="http://schemas.microsoft.com/office/powerpoint/2010/main" val="3854078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 Start Bild botten">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US" noProof="0" dirty="0"/>
          </a:p>
          <a:p>
            <a:r>
              <a:rPr lang="sv-SE" noProof="0" dirty="0"/>
              <a:t>Klicka på ikonen för att infoga bild</a:t>
            </a:r>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sv-SE" noProof="0"/>
              <a:t>Klicka för rubrik på maximalt två rader</a:t>
            </a:r>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sv-SE" noProof="0"/>
              <a:t>Klicka för namn</a:t>
            </a:r>
            <a:br>
              <a:rPr lang="sv-SE" noProof="0"/>
            </a:br>
            <a:r>
              <a:rPr lang="sv-SE" noProof="0"/>
              <a:t>Titel, Affärsområde</a:t>
            </a:r>
          </a:p>
          <a:p>
            <a:pPr lvl="0"/>
            <a:r>
              <a:rPr lang="sv-SE" noProof="0"/>
              <a:t>och Datum</a:t>
            </a:r>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522220073"/>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Start Bild höger">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sv-SE" noProof="0" dirty="0"/>
              <a:t>Klicka på ikonen för att infoga bild</a:t>
            </a:r>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sv-SE" noProof="0"/>
              <a:t>Klicka för rubrik på maximalt två rader</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sv-SE" noProof="0"/>
              <a:t>Klicka för namn</a:t>
            </a:r>
            <a:br>
              <a:rPr lang="sv-SE" noProof="0"/>
            </a:br>
            <a:r>
              <a:rPr lang="sv-SE" noProof="0"/>
              <a:t>Titel, Affärsområde</a:t>
            </a:r>
          </a:p>
          <a:p>
            <a:pPr lvl="0"/>
            <a:r>
              <a:rPr lang="sv-SE" noProof="0"/>
              <a:t>och Datum</a:t>
            </a:r>
          </a:p>
          <a:p>
            <a:pPr lvl="0"/>
            <a:endParaRPr lang="sv-SE"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79240252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Start Bild botten">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US" noProof="0" dirty="0"/>
          </a:p>
          <a:p>
            <a:r>
              <a:rPr lang="sv-SE" noProof="0" dirty="0"/>
              <a:t>Klicka på ikonen för att infoga bild</a:t>
            </a:r>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sv-SE" noProof="0"/>
              <a:t>Klicka för rubrik på maximalt två rader</a:t>
            </a:r>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sv-SE" noProof="0"/>
              <a:t>Klicka för namn</a:t>
            </a:r>
            <a:br>
              <a:rPr lang="sv-SE" noProof="0"/>
            </a:br>
            <a:r>
              <a:rPr lang="sv-SE" noProof="0"/>
              <a:t>Titel, Affärsområde</a:t>
            </a:r>
          </a:p>
          <a:p>
            <a:pPr lvl="0"/>
            <a:r>
              <a:rPr lang="sv-SE" noProof="0"/>
              <a:t>och Datum</a:t>
            </a:r>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082768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Agenda Två kolumner">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sv-SE" noProof="0" dirty="0"/>
              <a:t>Klicka på ikonen för att infoga bild</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en kort rubrik</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sv-SE" noProof="0" dirty="0"/>
              <a:t>Klicka för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934B5D53-FA11-4232-8A44-3E85C47B5236}" type="datetime1">
              <a:rPr lang="sv-SE" noProof="0" smtClean="0"/>
              <a:t>2022-06-07</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Gå till sidhuvud/sidfot för att ändra text</a:t>
            </a:r>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429117018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Text En k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två rader</a:t>
            </a:r>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marL="182563" marR="0" lvl="0" indent="-1764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endParaRPr lang="en-US" noProof="0" dirty="0"/>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C62591C7-BC80-4D6E-B9DC-D94862BBBF9A}" type="datetime1">
              <a:rPr lang="sv-SE" smtClean="0"/>
              <a:t>2022-06-07</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Gå till sidhuvud/sidfot för att ändra text</a:t>
            </a:r>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69503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Text Två flytane kolumner">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två rader</a:t>
            </a:r>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endParaRPr lang="en-US" noProof="0" dirty="0"/>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D81EC006-D4B8-48F2-8448-0D33804EF264}" type="datetime1">
              <a:rPr lang="sv-SE" smtClean="0"/>
              <a:t>2022-06-07</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Gå till sidhuvud/sidfot för att ändra text</a:t>
            </a:r>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707407552"/>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Text Två kolumner Rubrik">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två rader</a:t>
            </a:r>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sv-SE" noProof="0"/>
              <a:t>Klicka för en kort rubrik</a:t>
            </a:r>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sv-SE" noProof="0"/>
              <a:t>Klicka för en kort rubrik</a:t>
            </a:r>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DED2195E-7986-48C5-8B71-36E9C8E7A401}" type="datetime1">
              <a:rPr lang="sv-SE" smtClean="0"/>
              <a:t>2022-06-07</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Gå till sidhuvud/sidfot för att ändra text</a:t>
            </a:r>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2011342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ehåll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907E56-F3E1-45CE-BD1E-53B4729A5B15}"/>
              </a:ext>
            </a:extLst>
          </p:cNvPr>
          <p:cNvSpPr>
            <a:spLocks noGrp="1"/>
          </p:cNvSpPr>
          <p:nvPr>
            <p:ph type="title" hasCustomPrompt="1"/>
          </p:nvPr>
        </p:nvSpPr>
        <p:spPr>
          <a:xfrm>
            <a:off x="1079500" y="1484313"/>
            <a:ext cx="6234971" cy="539750"/>
          </a:xfrm>
        </p:spPr>
        <p:txBody>
          <a:bodyPr anchor="t">
            <a:noAutofit/>
          </a:bodyPr>
          <a:lstStyle>
            <a:lvl1pPr>
              <a:defRPr sz="3200">
                <a:solidFill>
                  <a:schemeClr val="bg1"/>
                </a:solidFill>
              </a:defRPr>
            </a:lvl1pPr>
          </a:lstStyle>
          <a:p>
            <a:r>
              <a:rPr lang="sv-SE"/>
              <a:t>Klicka här och skriv rubrik</a:t>
            </a:r>
            <a:endParaRPr lang="en-GB"/>
          </a:p>
        </p:txBody>
      </p:sp>
      <p:sp>
        <p:nvSpPr>
          <p:cNvPr id="4" name="Platshållare för text 3">
            <a:extLst>
              <a:ext uri="{FF2B5EF4-FFF2-40B4-BE49-F238E27FC236}">
                <a16:creationId xmlns:a16="http://schemas.microsoft.com/office/drawing/2014/main" id="{7D1235A2-69BE-4C8D-BB43-628B64DB7252}"/>
              </a:ext>
            </a:extLst>
          </p:cNvPr>
          <p:cNvSpPr>
            <a:spLocks noGrp="1"/>
          </p:cNvSpPr>
          <p:nvPr>
            <p:ph type="body" sz="quarter" idx="10"/>
          </p:nvPr>
        </p:nvSpPr>
        <p:spPr>
          <a:xfrm>
            <a:off x="1079500" y="2304000"/>
            <a:ext cx="6234971" cy="3841106"/>
          </a:xfrm>
          <a:prstGeom prst="rect">
            <a:avLst/>
          </a:prstGeom>
        </p:spPr>
        <p:txBody>
          <a:bodyPr vert="horz" lIns="0" tIns="0" rIns="0" bIns="0" rtlCol="0">
            <a:noAutofit/>
          </a:bodyPr>
          <a:lstStyle>
            <a:lvl1pPr>
              <a:buClr>
                <a:schemeClr val="bg1"/>
              </a:buClr>
              <a:defRPr lang="sv-SE" dirty="0" smtClean="0">
                <a:solidFill>
                  <a:schemeClr val="bg1"/>
                </a:solidFill>
              </a:defRPr>
            </a:lvl1pPr>
            <a:lvl2pPr>
              <a:buClr>
                <a:schemeClr val="bg1"/>
              </a:buClr>
              <a:defRPr lang="sv-SE" dirty="0" smtClean="0">
                <a:solidFill>
                  <a:schemeClr val="bg1"/>
                </a:solidFill>
              </a:defRPr>
            </a:lvl2pPr>
            <a:lvl3pPr>
              <a:defRPr lang="sv-SE" dirty="0" smtClean="0">
                <a:solidFill>
                  <a:schemeClr val="bg1"/>
                </a:solidFill>
              </a:defRPr>
            </a:lvl3pPr>
            <a:lvl4pPr>
              <a:defRPr lang="sv-SE" dirty="0" smtClean="0">
                <a:solidFill>
                  <a:schemeClr val="bg1"/>
                </a:solidFill>
              </a:defRPr>
            </a:lvl4pPr>
            <a:lvl5pPr>
              <a:defRPr lang="sv-SE" dirty="0">
                <a:solidFill>
                  <a:schemeClr val="bg1"/>
                </a:solidFill>
              </a:defRPr>
            </a:lvl5pPr>
          </a:lstStyle>
          <a:p>
            <a:pPr marL="266400" lvl="0" indent="-266400"/>
            <a:r>
              <a:rPr lang="sv-SE"/>
              <a:t>Klicka här för att ändra format på bakgrundstexten</a:t>
            </a:r>
          </a:p>
          <a:p>
            <a:pPr marL="266400" lvl="1" indent="-266400"/>
            <a:r>
              <a:rPr lang="sv-SE"/>
              <a:t>Nivå två</a:t>
            </a:r>
          </a:p>
          <a:p>
            <a:pPr marL="266400" lvl="2" indent="-266400"/>
            <a:r>
              <a:rPr lang="sv-SE"/>
              <a:t>Nivå tre</a:t>
            </a:r>
          </a:p>
          <a:p>
            <a:pPr marL="266400" lvl="3" indent="-266400"/>
            <a:r>
              <a:rPr lang="sv-SE"/>
              <a:t>Nivå fyra</a:t>
            </a:r>
          </a:p>
          <a:p>
            <a:pPr marL="266400" lvl="4" indent="-266400"/>
            <a:r>
              <a:rPr lang="sv-SE"/>
              <a:t>Nivå fem</a:t>
            </a:r>
          </a:p>
        </p:txBody>
      </p:sp>
    </p:spTree>
    <p:extLst>
      <p:ext uri="{BB962C8B-B14F-4D97-AF65-F5344CB8AC3E}">
        <p14:creationId xmlns:p14="http://schemas.microsoft.com/office/powerpoint/2010/main" val="53132933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Text Tre flytande kolumner">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två rader</a:t>
            </a:r>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a:p>
            <a:pPr lvl="4"/>
            <a:endParaRPr lang="en-US" noProof="0" dirty="0"/>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160B0335-B10C-4B67-8F11-6F409964F16C}" type="datetime1">
              <a:rPr lang="sv-SE" smtClean="0"/>
              <a:t>2022-06-07</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Gå till sidhuvud/sidfot för att ändra text</a:t>
            </a:r>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86479790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Text Tre kolumner Rubrik">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två rader</a:t>
            </a:r>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sv-SE" noProof="0"/>
              <a:t>Klicka för en kort rubrik</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a:p>
            <a:pPr lvl="4"/>
            <a:endParaRPr lang="en-US" noProof="0" dirty="0"/>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sv-SE" noProof="0"/>
              <a:t>Klicka för en kort rubrik</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sv-SE" noProof="0"/>
              <a:t>Klicka för en kort rubrik</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E01E9417-E5E6-41B3-A39C-C14500F6F6AE}" type="datetime1">
              <a:rPr lang="sv-SE" smtClean="0"/>
              <a:t>2022-06-07</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Gå till sidhuvud/sidfot för att ändra text</a:t>
            </a:r>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90553980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Text Två kolumner Bild">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två rader</a:t>
            </a:r>
          </a:p>
          <a:p>
            <a:pPr lvl="0"/>
            <a:endParaRPr lang="en-US" noProof="0" dirty="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20EA757B-0685-42FC-884B-EB33589EAAFC}" type="datetime1">
              <a:rPr lang="sv-SE" noProof="0" smtClean="0"/>
              <a:t>2022-06-07</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Gå till sidhuvud/sidfot för att ändra text</a:t>
            </a:r>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14875837"/>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Tabell Bild">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två rader</a:t>
            </a:r>
          </a:p>
          <a:p>
            <a:pPr lvl="0"/>
            <a:endParaRPr lang="en-US" noProof="0" dirty="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sv-SE" noProof="0" dirty="0"/>
              <a:t>Klicka på ikonen för att infoga en tabell</a:t>
            </a:r>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060FB4FD-54F5-4AE4-93B4-552DE0C021F3}" type="datetime1">
              <a:rPr lang="sv-SE" noProof="0" smtClean="0"/>
              <a:t>2022-06-07</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Gå till sidhuvud/sidfot för att ändra text</a:t>
            </a:r>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4308727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Diagram Bild">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två rader</a:t>
            </a:r>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sv-SE" noProof="0" dirty="0"/>
              <a:t>Klicka på ikonen för att infoga diagram</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493170E7-1E63-4155-9B96-3933D630C954}" type="datetime1">
              <a:rPr lang="sv-SE" noProof="0" smtClean="0"/>
              <a:t>2022-06-07</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Gå till sidhuvud/sidfot för att ändra text</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79119889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Text Diagram Bild">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två rader</a:t>
            </a:r>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sv-SE" noProof="0" dirty="0"/>
              <a:t>Klicka på ikonen för att infoga diagram</a:t>
            </a:r>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sv-SE" noProof="0" dirty="0"/>
              <a:t>Klicka på ikonen för att infoga diagram</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04D41D79-09EE-4E12-90F2-6775DB7A4E82}" type="datetime1">
              <a:rPr lang="sv-SE" noProof="0" smtClean="0"/>
              <a:t>2022-06-07</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Gå till sidhuvud/sidfot för att ändra text</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17726466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Text Diagram">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två rader</a:t>
            </a:r>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sv-SE" noProof="0" dirty="0"/>
              <a:t>Klicka på ikonen för att infoga diagram</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FF1B2C5B-65B4-4F16-A3A7-38D6181D4F6C}" type="datetime1">
              <a:rPr lang="sv-SE" noProof="0" smtClean="0"/>
              <a:t>2022-06-07</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Gå till sidhuvud/sidfot för att ändra text</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39433673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Tre kolumner Text Diagram">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två rader</a:t>
            </a:r>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sv-SE" noProof="0" dirty="0"/>
              <a:t>Klicka på ikonen för att infoga diagram</a:t>
            </a:r>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sv-SE" noProof="0" dirty="0"/>
              <a:t>Klicka på ikonen för att infoga diagram</a:t>
            </a:r>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sv-SE" noProof="0"/>
              <a:t>Klicka för en kort rubrik</a:t>
            </a:r>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a:p>
            <a:pPr lvl="4"/>
            <a:endParaRPr lang="en-US" noProof="0" dirty="0"/>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sv-SE" noProof="0"/>
              <a:t>Klicka för en kort rubrik</a:t>
            </a:r>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a:p>
            <a:pPr lvl="4"/>
            <a:endParaRPr lang="en-US" noProof="0" dirty="0"/>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CDC3BA26-F065-449F-88DC-1EC0B5A16B73}" type="datetime1">
              <a:rPr lang="sv-SE" noProof="0" smtClean="0"/>
              <a:t>2022-06-07</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Gå till sidhuvud/sidfot för att ändra text</a:t>
            </a:r>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6979186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Diagram">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två rader</a:t>
            </a:r>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sv-SE" noProof="0" dirty="0"/>
              <a:t>Klicka på ikonen för att infoga diagram</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97B807DE-971C-45D8-B9A4-0AEAFAC18B7E}" type="datetime1">
              <a:rPr lang="sv-SE" smtClean="0"/>
              <a:t>2022-06-07</a:t>
            </a:fld>
            <a:endParaRPr lang="en-US"/>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Gå till sidhuvud/sidfot för att ändra text</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05308079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Full Tabell">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27991"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två rader</a:t>
            </a:r>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sv-SE" noProof="0" dirty="0"/>
              <a:t>Klicka på ikonen för att infoga en tabell</a:t>
            </a:r>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02AB8C4B-F715-4D67-BB8D-59D0F557CA2D}" type="datetime1">
              <a:rPr lang="sv-SE" noProof="0" smtClean="0"/>
              <a:t>2022-06-07</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Gå till sidhuvud/sidfot för att ändra text</a:t>
            </a:r>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52989098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öreläsare presen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46F6BBC2-B17E-42B6-ACFF-E5DB25F0EA69}"/>
              </a:ext>
            </a:extLst>
          </p:cNvPr>
          <p:cNvSpPr>
            <a:spLocks noGrp="1"/>
          </p:cNvSpPr>
          <p:nvPr>
            <p:ph type="pic" sz="quarter" idx="10" hasCustomPrompt="1"/>
          </p:nvPr>
        </p:nvSpPr>
        <p:spPr>
          <a:xfrm>
            <a:off x="1080000" y="1872000"/>
            <a:ext cx="1828800" cy="2435225"/>
          </a:xfrm>
          <a:prstGeom prst="rect">
            <a:avLst/>
          </a:prstGeom>
        </p:spPr>
        <p:txBody>
          <a:bodyPr>
            <a:normAutofit/>
          </a:bodyPr>
          <a:lstStyle>
            <a:lvl1pPr marL="0" indent="0">
              <a:buNone/>
              <a:defRPr sz="1400">
                <a:solidFill>
                  <a:schemeClr val="bg1"/>
                </a:solidFill>
              </a:defRPr>
            </a:lvl1pPr>
          </a:lstStyle>
          <a:p>
            <a:r>
              <a:rPr lang="sv-SE"/>
              <a:t>Klicka och lägg till profilbild</a:t>
            </a:r>
            <a:endParaRPr lang="en-GB"/>
          </a:p>
        </p:txBody>
      </p:sp>
      <p:sp>
        <p:nvSpPr>
          <p:cNvPr id="8" name="Platshållare för text 7">
            <a:extLst>
              <a:ext uri="{FF2B5EF4-FFF2-40B4-BE49-F238E27FC236}">
                <a16:creationId xmlns:a16="http://schemas.microsoft.com/office/drawing/2014/main" id="{D801AF9A-AF9B-49B0-B676-A022405C3FE8}"/>
              </a:ext>
            </a:extLst>
          </p:cNvPr>
          <p:cNvSpPr>
            <a:spLocks noGrp="1"/>
          </p:cNvSpPr>
          <p:nvPr>
            <p:ph type="body" sz="quarter" idx="11" hasCustomPrompt="1"/>
          </p:nvPr>
        </p:nvSpPr>
        <p:spPr>
          <a:xfrm>
            <a:off x="1080000" y="4857099"/>
            <a:ext cx="7822700" cy="1308751"/>
          </a:xfrm>
          <a:prstGeom prst="rect">
            <a:avLst/>
          </a:prstGeom>
        </p:spPr>
        <p:txBody>
          <a:bodyPr>
            <a:noAutofit/>
          </a:bodyPr>
          <a:lstStyle>
            <a:lvl1pPr marL="0" indent="0">
              <a:buNone/>
              <a:defRPr sz="2400" b="1">
                <a:solidFill>
                  <a:schemeClr val="bg1"/>
                </a:solidFill>
                <a:latin typeface="+mj-lt"/>
              </a:defRPr>
            </a:lvl1pPr>
            <a:lvl2pPr marL="0" indent="0">
              <a:lnSpc>
                <a:spcPts val="3400"/>
              </a:lnSpc>
              <a:defRPr sz="1600">
                <a:solidFill>
                  <a:schemeClr val="bg1"/>
                </a:solidFill>
              </a:defRPr>
            </a:lvl2pPr>
            <a:lvl3pPr marL="0" indent="0">
              <a:defRPr sz="1600">
                <a:solidFill>
                  <a:schemeClr val="bg1"/>
                </a:solidFill>
              </a:defRPr>
            </a:lvl3pPr>
            <a:lvl4pPr marL="0" indent="0">
              <a:defRPr sz="1600">
                <a:solidFill>
                  <a:schemeClr val="bg1"/>
                </a:solidFill>
              </a:defRPr>
            </a:lvl4pPr>
            <a:lvl5pPr marL="0" indent="0">
              <a:defRPr sz="1600">
                <a:solidFill>
                  <a:schemeClr val="bg1"/>
                </a:solidFill>
              </a:defRPr>
            </a:lvl5pPr>
          </a:lstStyle>
          <a:p>
            <a:pPr lvl="0"/>
            <a:r>
              <a:rPr lang="sv-SE"/>
              <a:t>Beskriv ämnet</a:t>
            </a:r>
          </a:p>
        </p:txBody>
      </p:sp>
      <p:sp>
        <p:nvSpPr>
          <p:cNvPr id="2" name="Rubrik 1">
            <a:extLst>
              <a:ext uri="{FF2B5EF4-FFF2-40B4-BE49-F238E27FC236}">
                <a16:creationId xmlns:a16="http://schemas.microsoft.com/office/drawing/2014/main" id="{BF3CF65D-CE37-475B-A648-4F6211962843}"/>
              </a:ext>
            </a:extLst>
          </p:cNvPr>
          <p:cNvSpPr>
            <a:spLocks noGrp="1"/>
          </p:cNvSpPr>
          <p:nvPr>
            <p:ph type="title" hasCustomPrompt="1"/>
          </p:nvPr>
        </p:nvSpPr>
        <p:spPr>
          <a:xfrm>
            <a:off x="3420000" y="2841676"/>
            <a:ext cx="5482700" cy="1139225"/>
          </a:xfrm>
        </p:spPr>
        <p:txBody>
          <a:bodyPr anchor="b" anchorCtr="0">
            <a:noAutofit/>
          </a:bodyPr>
          <a:lstStyle>
            <a:lvl1pPr>
              <a:defRPr sz="2400">
                <a:solidFill>
                  <a:schemeClr val="bg1"/>
                </a:solidFill>
              </a:defRPr>
            </a:lvl1pPr>
          </a:lstStyle>
          <a:p>
            <a:r>
              <a:rPr lang="sv-SE"/>
              <a:t>NAMN</a:t>
            </a:r>
            <a:br>
              <a:rPr lang="sv-SE"/>
            </a:br>
            <a:r>
              <a:rPr lang="sv-SE"/>
              <a:t>FÖRELÄSARE</a:t>
            </a:r>
            <a:endParaRPr lang="en-GB"/>
          </a:p>
        </p:txBody>
      </p:sp>
      <p:sp>
        <p:nvSpPr>
          <p:cNvPr id="5" name="Platshållare för text 4">
            <a:extLst>
              <a:ext uri="{FF2B5EF4-FFF2-40B4-BE49-F238E27FC236}">
                <a16:creationId xmlns:a16="http://schemas.microsoft.com/office/drawing/2014/main" id="{C5D9407F-DF5F-4090-8908-F7D7A6160A96}"/>
              </a:ext>
            </a:extLst>
          </p:cNvPr>
          <p:cNvSpPr>
            <a:spLocks noGrp="1"/>
          </p:cNvSpPr>
          <p:nvPr>
            <p:ph type="body" sz="quarter" idx="12" hasCustomPrompt="1"/>
          </p:nvPr>
        </p:nvSpPr>
        <p:spPr>
          <a:xfrm>
            <a:off x="3420000" y="4006892"/>
            <a:ext cx="5482700" cy="281318"/>
          </a:xfrm>
          <a:prstGeom prst="rect">
            <a:avLst/>
          </a:prstGeom>
        </p:spPr>
        <p:txBody>
          <a:bodyPr>
            <a:noAutofit/>
          </a:bodyPr>
          <a:lstStyle>
            <a:lvl1pPr marL="0" indent="0">
              <a:buNone/>
              <a:defRPr sz="1600" b="1">
                <a:solidFill>
                  <a:schemeClr val="bg1"/>
                </a:solidFill>
              </a:defRPr>
            </a:lvl1pPr>
          </a:lstStyle>
          <a:p>
            <a:pPr lvl="0"/>
            <a:r>
              <a:rPr lang="sv-SE"/>
              <a:t>Titel</a:t>
            </a:r>
            <a:endParaRPr lang="en-GB"/>
          </a:p>
        </p:txBody>
      </p:sp>
    </p:spTree>
    <p:extLst>
      <p:ext uri="{BB962C8B-B14F-4D97-AF65-F5344CB8AC3E}">
        <p14:creationId xmlns:p14="http://schemas.microsoft.com/office/powerpoint/2010/main" val="26291213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 Text Två kolumner Blå/Grå">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en rad</a:t>
            </a:r>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sv-SE" noProof="0"/>
              <a:t>Klicka för en kort rubrik</a:t>
            </a:r>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sv-SE" noProof="0"/>
              <a:t>Klicka för en kort rubrik</a:t>
            </a:r>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4582C5D5-B2EA-49A7-B187-B44753E0B3C8}" type="datetime1">
              <a:rPr lang="sv-SE" noProof="0" smtClean="0"/>
              <a:t>2022-06-07</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Gå till sidhuvud/sidfot för att ändra text</a:t>
            </a:r>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8889026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 Text Två kolumner Grön/Grå">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dirty="0"/>
              <a:t>Klicka för rubrik på maximalt en rad</a:t>
            </a:r>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sv-SE" noProof="0"/>
              <a:t>Klicka för en kort rubrik</a:t>
            </a:r>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sv-SE" noProof="0"/>
              <a:t>Klicka för en kort rubrik</a:t>
            </a:r>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noProof="0" dirty="0"/>
              <a:t>Klicka för brödtext</a:t>
            </a:r>
          </a:p>
          <a:p>
            <a:pPr lvl="1"/>
            <a:r>
              <a:rPr lang="sv-SE" noProof="0" dirty="0"/>
              <a:t>Nivå två</a:t>
            </a:r>
          </a:p>
          <a:p>
            <a:pPr lvl="2"/>
            <a:r>
              <a:rPr lang="sv-SE" noProof="0" dirty="0"/>
              <a:t>Nivå tre</a:t>
            </a:r>
          </a:p>
          <a:p>
            <a:pPr lvl="3"/>
            <a:r>
              <a:rPr lang="sv-SE" noProof="0" dirty="0"/>
              <a:t>Nivå fyra</a:t>
            </a:r>
          </a:p>
          <a:p>
            <a:pPr lvl="4"/>
            <a:r>
              <a:rPr lang="sv-SE" noProof="0" dirty="0"/>
              <a:t>Nivå fem</a:t>
            </a:r>
          </a:p>
          <a:p>
            <a:pPr lvl="4"/>
            <a:endParaRPr lang="en-US" noProof="0" dirty="0"/>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87633E29-F0F1-48C5-B65B-F2FDE7C64F8A}" type="datetime1">
              <a:rPr lang="sv-SE" noProof="0" smtClean="0"/>
              <a:t>2022-06-07</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Gå till sidhuvud/sidfot för att ändra text</a:t>
            </a:r>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992216786"/>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m">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B765417E-3A21-4A4B-AE63-ED4B5FAD1DC5}" type="datetime1">
              <a:rPr lang="sv-SE" noProof="0" smtClean="0"/>
              <a:t>2022-06-07</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Gå till sidhuvud/sidfot för att ändra text</a:t>
            </a:r>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18844055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si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A2AF74-2528-4AA1-B3F5-FFCE0C94FB91}"/>
              </a:ext>
            </a:extLst>
          </p:cNvPr>
          <p:cNvSpPr>
            <a:spLocks noGrp="1"/>
          </p:cNvSpPr>
          <p:nvPr>
            <p:ph type="title" hasCustomPrompt="1"/>
          </p:nvPr>
        </p:nvSpPr>
        <p:spPr>
          <a:xfrm>
            <a:off x="1080000" y="2798203"/>
            <a:ext cx="8010893" cy="895188"/>
          </a:xfrm>
        </p:spPr>
        <p:txBody>
          <a:bodyPr vert="horz" lIns="0" tIns="0" rIns="0" bIns="0" rtlCol="0">
            <a:normAutofit/>
          </a:bodyPr>
          <a:lstStyle>
            <a:lvl1pPr marL="0" indent="0">
              <a:buFontTx/>
              <a:buNone/>
              <a:defRPr lang="sv-SE" sz="4800" b="0">
                <a:solidFill>
                  <a:schemeClr val="bg1"/>
                </a:solidFill>
                <a:ea typeface="+mn-ea"/>
                <a:cs typeface="+mn-cs"/>
              </a:defRPr>
            </a:lvl1pPr>
          </a:lstStyle>
          <a:p>
            <a:pPr marL="457200" lvl="0" indent="-457200">
              <a:lnSpc>
                <a:spcPts val="4800"/>
              </a:lnSpc>
              <a:buFont typeface="+mj-lt"/>
              <a:buAutoNum type="arabicPeriod"/>
            </a:pPr>
            <a:r>
              <a:rPr lang="sv-SE"/>
              <a:t>Kapitelrubrik</a:t>
            </a:r>
          </a:p>
        </p:txBody>
      </p:sp>
    </p:spTree>
    <p:extLst>
      <p:ext uri="{BB962C8B-B14F-4D97-AF65-F5344CB8AC3E}">
        <p14:creationId xmlns:p14="http://schemas.microsoft.com/office/powerpoint/2010/main" val="4012039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ra text (al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1079999" y="1052513"/>
            <a:ext cx="4489528" cy="485342"/>
          </a:xfrm>
        </p:spPr>
        <p:txBody>
          <a:bodyPr anchor="t">
            <a:noAutofit/>
          </a:bodyPr>
          <a:lstStyle>
            <a:lvl1pPr marL="0" marR="0" indent="0" defTabSz="914400" eaLnBrk="1" fontAlgn="auto" latinLnBrk="0" hangingPunct="1">
              <a:lnSpc>
                <a:spcPct val="100000"/>
              </a:lnSpc>
              <a:spcBef>
                <a:spcPts val="0"/>
              </a:spcBef>
              <a:spcAft>
                <a:spcPts val="0"/>
              </a:spcAft>
              <a:buClrTx/>
              <a:buSzTx/>
              <a:buFontTx/>
              <a:buNone/>
              <a:tabLst/>
              <a:defRPr sz="32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7" name="Platshållare för text 6">
            <a:extLst>
              <a:ext uri="{FF2B5EF4-FFF2-40B4-BE49-F238E27FC236}">
                <a16:creationId xmlns:a16="http://schemas.microsoft.com/office/drawing/2014/main" id="{AE0624CF-4FE8-4921-B4FC-B2040536390A}"/>
              </a:ext>
            </a:extLst>
          </p:cNvPr>
          <p:cNvSpPr>
            <a:spLocks noGrp="1"/>
          </p:cNvSpPr>
          <p:nvPr>
            <p:ph type="body" sz="quarter" idx="10"/>
          </p:nvPr>
        </p:nvSpPr>
        <p:spPr>
          <a:xfrm>
            <a:off x="1079999" y="1836000"/>
            <a:ext cx="5652000" cy="3852863"/>
          </a:xfrm>
          <a:prstGeom prst="rect">
            <a:avLst/>
          </a:prstGeom>
        </p:spPr>
        <p:txBody>
          <a:bodyPr>
            <a:noAutofit/>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19254470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ra text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1079999" y="1052513"/>
            <a:ext cx="8280000" cy="539750"/>
          </a:xfrm>
        </p:spPr>
        <p:txBody>
          <a:bodyPr anchor="t">
            <a:noAutofit/>
          </a:bodyPr>
          <a:lstStyle>
            <a:lvl1pPr marL="0" marR="0" indent="0" defTabSz="914400" eaLnBrk="1" fontAlgn="auto" latinLnBrk="0" hangingPunct="1">
              <a:lnSpc>
                <a:spcPct val="100000"/>
              </a:lnSpc>
              <a:spcBef>
                <a:spcPts val="0"/>
              </a:spcBef>
              <a:spcAft>
                <a:spcPts val="0"/>
              </a:spcAft>
              <a:buClrTx/>
              <a:buSzTx/>
              <a:buFontTx/>
              <a:buNone/>
              <a:tabLst/>
              <a:defRPr sz="32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p:nvPr>
        </p:nvSpPr>
        <p:spPr>
          <a:xfrm>
            <a:off x="1079999" y="1836000"/>
            <a:ext cx="8279999" cy="4284661"/>
          </a:xfrm>
          <a:prstGeom prst="rect">
            <a:avLst/>
          </a:prstGeo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76916859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ra text (al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1080000" y="1052513"/>
            <a:ext cx="8280000" cy="539750"/>
          </a:xfrm>
        </p:spPr>
        <p:txBody>
          <a:bodyPr anchor="t">
            <a:noAutofit/>
          </a:bodyPr>
          <a:lstStyle>
            <a:lvl1pPr marL="0" marR="0" indent="0" defTabSz="914400" eaLnBrk="1" fontAlgn="auto" latinLnBrk="0" hangingPunct="1">
              <a:lnSpc>
                <a:spcPct val="100000"/>
              </a:lnSpc>
              <a:spcBef>
                <a:spcPts val="0"/>
              </a:spcBef>
              <a:spcAft>
                <a:spcPts val="0"/>
              </a:spcAft>
              <a:buClrTx/>
              <a:buSzTx/>
              <a:buFontTx/>
              <a:buNone/>
              <a:tabLst/>
              <a:defRPr sz="3200">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4" name="Platshållare för text 4">
            <a:extLst>
              <a:ext uri="{FF2B5EF4-FFF2-40B4-BE49-F238E27FC236}">
                <a16:creationId xmlns:a16="http://schemas.microsoft.com/office/drawing/2014/main" id="{4F7CCB05-80B8-4F8B-B97A-9EC24605809E}"/>
              </a:ext>
            </a:extLst>
          </p:cNvPr>
          <p:cNvSpPr>
            <a:spLocks noGrp="1"/>
          </p:cNvSpPr>
          <p:nvPr>
            <p:ph type="body" sz="quarter" idx="11"/>
          </p:nvPr>
        </p:nvSpPr>
        <p:spPr>
          <a:xfrm>
            <a:off x="1055689" y="1836001"/>
            <a:ext cx="8304311" cy="4135142"/>
          </a:xfrm>
          <a:prstGeom prst="rect">
            <a:avLst/>
          </a:prstGeom>
        </p:spPr>
        <p:txBody>
          <a:bodyPr>
            <a:noAutofit/>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10051612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5EFED1E-2297-45B0-81DA-E00EEF5F78F3}"/>
              </a:ext>
            </a:extLst>
          </p:cNvPr>
          <p:cNvSpPr>
            <a:spLocks noGrp="1"/>
          </p:cNvSpPr>
          <p:nvPr>
            <p:ph type="title"/>
          </p:nvPr>
        </p:nvSpPr>
        <p:spPr>
          <a:xfrm>
            <a:off x="1055688" y="1052514"/>
            <a:ext cx="10080625" cy="431800"/>
          </a:xfrm>
          <a:prstGeom prst="rect">
            <a:avLst/>
          </a:prstGeom>
        </p:spPr>
        <p:txBody>
          <a:bodyPr vert="horz" lIns="0" tIns="0" rIns="0" bIns="0" rtlCol="0" anchor="t" anchorCtr="0">
            <a:noAutofit/>
          </a:bodyPr>
          <a:lstStyle/>
          <a:p>
            <a:r>
              <a:rPr lang="sv-SE"/>
              <a:t>Klicka här för att ändra mall för rubrikformat</a:t>
            </a:r>
            <a:endParaRPr lang="en-GB"/>
          </a:p>
        </p:txBody>
      </p:sp>
      <p:sp>
        <p:nvSpPr>
          <p:cNvPr id="4" name="Platshållare för text 3">
            <a:extLst>
              <a:ext uri="{FF2B5EF4-FFF2-40B4-BE49-F238E27FC236}">
                <a16:creationId xmlns:a16="http://schemas.microsoft.com/office/drawing/2014/main" id="{C1011E17-EDA1-47F3-A3FF-A7DC50BE4424}"/>
              </a:ext>
            </a:extLst>
          </p:cNvPr>
          <p:cNvSpPr>
            <a:spLocks noGrp="1"/>
          </p:cNvSpPr>
          <p:nvPr>
            <p:ph type="body" idx="1"/>
          </p:nvPr>
        </p:nvSpPr>
        <p:spPr>
          <a:xfrm>
            <a:off x="1055688" y="1825625"/>
            <a:ext cx="10080625" cy="4351338"/>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163378"/>
      </p:ext>
    </p:extLst>
  </p:cSld>
  <p:clrMap bg1="lt1" tx1="dk1" bg2="lt2" tx2="dk2" accent1="accent1" accent2="accent2" accent3="accent3" accent4="accent4" accent5="accent5" accent6="accent6" hlink="hlink" folHlink="folHlink"/>
  <p:sldLayoutIdLst>
    <p:sldLayoutId id="2147483735" r:id="rId1"/>
    <p:sldLayoutId id="2147483687" r:id="rId2"/>
    <p:sldLayoutId id="2147483723" r:id="rId3"/>
    <p:sldLayoutId id="2147483732" r:id="rId4"/>
    <p:sldLayoutId id="2147483690" r:id="rId5"/>
    <p:sldLayoutId id="2147483691" r:id="rId6"/>
    <p:sldLayoutId id="2147483730" r:id="rId7"/>
    <p:sldLayoutId id="2147483729" r:id="rId8"/>
    <p:sldLayoutId id="2147483733" r:id="rId9"/>
    <p:sldLayoutId id="2147483734" r:id="rId10"/>
    <p:sldLayoutId id="2147483697" r:id="rId11"/>
    <p:sldLayoutId id="2147483750" r:id="rId12"/>
    <p:sldLayoutId id="2147483751" r:id="rId13"/>
    <p:sldLayoutId id="2147483752" r:id="rId14"/>
    <p:sldLayoutId id="2147483753" r:id="rId15"/>
    <p:sldLayoutId id="2147483754" r:id="rId16"/>
    <p:sldLayoutId id="2147483755" r:id="rId17"/>
    <p:sldLayoutId id="2147483756" r:id="rId18"/>
    <p:sldLayoutId id="2147483744" r:id="rId19"/>
    <p:sldLayoutId id="2147483757" r:id="rId20"/>
    <p:sldLayoutId id="2147483746" r:id="rId21"/>
  </p:sldLayoutIdLst>
  <p:hf sldNum="0" hdr="0" dt="0"/>
  <p:txStyles>
    <p:titleStyle>
      <a:lvl1pPr eaLnBrk="1" hangingPunct="1">
        <a:defRPr sz="3200" b="1">
          <a:solidFill>
            <a:schemeClr val="tx1"/>
          </a:solidFill>
          <a:latin typeface="+mj-lt"/>
          <a:ea typeface="+mj-ea"/>
          <a:cs typeface="+mj-cs"/>
        </a:defRPr>
      </a:lvl1pPr>
    </p:titleStyle>
    <p:bodyStyle>
      <a:lvl1pPr marL="266400" indent="-266400" eaLnBrk="1" hangingPunct="1">
        <a:lnSpc>
          <a:spcPct val="114000"/>
        </a:lnSpc>
        <a:buClr>
          <a:schemeClr val="tx2"/>
        </a:buClr>
        <a:buSzPct val="80000"/>
        <a:buFont typeface="Wingdings 3" panose="05040102010807070707" pitchFamily="18" charset="2"/>
        <a:buChar char=""/>
        <a:defRPr sz="2200">
          <a:latin typeface="+mn-lt"/>
          <a:ea typeface="+mn-ea"/>
          <a:cs typeface="+mn-cs"/>
        </a:defRPr>
      </a:lvl1pPr>
      <a:lvl2pPr marL="532800" indent="-266700" eaLnBrk="1" hangingPunct="1">
        <a:lnSpc>
          <a:spcPct val="114000"/>
        </a:lnSpc>
        <a:buClr>
          <a:schemeClr val="accent3"/>
        </a:buClr>
        <a:buSzPct val="80000"/>
        <a:buFont typeface="Wingdings 3" panose="05040102010807070707" pitchFamily="18" charset="2"/>
        <a:buChar char=""/>
        <a:defRPr sz="2200">
          <a:latin typeface="+mn-lt"/>
          <a:ea typeface="+mn-ea"/>
          <a:cs typeface="+mn-cs"/>
        </a:defRPr>
      </a:lvl2pPr>
      <a:lvl3pPr marL="716400" indent="-187200" eaLnBrk="1" hangingPunct="1">
        <a:lnSpc>
          <a:spcPct val="114000"/>
        </a:lnSpc>
        <a:buClrTx/>
        <a:buSzPct val="100000"/>
        <a:buFont typeface="Arial" panose="020B0604020202020204" pitchFamily="34" charset="0"/>
        <a:buChar char="•"/>
        <a:defRPr sz="2200">
          <a:latin typeface="+mn-lt"/>
          <a:ea typeface="+mn-ea"/>
          <a:cs typeface="+mn-cs"/>
        </a:defRPr>
      </a:lvl3pPr>
      <a:lvl4pPr marL="716400" indent="-187200" eaLnBrk="1" hangingPunct="1">
        <a:lnSpc>
          <a:spcPct val="114000"/>
        </a:lnSpc>
        <a:buFont typeface="Arial" panose="020B0604020202020204" pitchFamily="34" charset="0"/>
        <a:buChar char="•"/>
        <a:defRPr sz="2200">
          <a:latin typeface="+mn-lt"/>
          <a:ea typeface="+mn-ea"/>
          <a:cs typeface="+mn-cs"/>
        </a:defRPr>
      </a:lvl4pPr>
      <a:lvl5pPr marL="1060450" indent="-342900" eaLnBrk="1" hangingPunct="1">
        <a:lnSpc>
          <a:spcPct val="114000"/>
        </a:lnSpc>
        <a:buFont typeface="Arial" panose="020B0604020202020204" pitchFamily="34" charset="0"/>
        <a:buChar char="•"/>
        <a:defRPr sz="220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orient="horz" pos="3884" userDrawn="1">
          <p15:clr>
            <a:srgbClr val="F26B43"/>
          </p15:clr>
        </p15:guide>
        <p15:guide id="2" orient="horz" pos="935" userDrawn="1">
          <p15:clr>
            <a:srgbClr val="F26B43"/>
          </p15:clr>
        </p15:guide>
        <p15:guide id="3" orient="horz" pos="663" userDrawn="1">
          <p15:clr>
            <a:srgbClr val="F26B43"/>
          </p15:clr>
        </p15:guide>
        <p15:guide id="5" orient="horz" pos="1457" userDrawn="1">
          <p15:clr>
            <a:srgbClr val="F26B43"/>
          </p15:clr>
        </p15:guide>
        <p15:guide id="6" pos="665" userDrawn="1">
          <p15:clr>
            <a:srgbClr val="F26B43"/>
          </p15:clr>
        </p15:guide>
        <p15:guide id="7" pos="3840" userDrawn="1">
          <p15:clr>
            <a:srgbClr val="F26B43"/>
          </p15:clr>
        </p15:guide>
        <p15:guide id="8" pos="7015" userDrawn="1">
          <p15:clr>
            <a:srgbClr val="F26B43"/>
          </p15:clr>
        </p15:guide>
        <p15:guide id="9" pos="45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FFF79-9A76-4390-8388-6FAD70DF7D47}" type="datetime1">
              <a:rPr lang="sv-SE" smtClean="0"/>
              <a:t>2022-06-07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www.upphandlingsodertorn.se</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04D53-8367-426C-AC6F-7F1D5FFD1603}" type="slidenum">
              <a:rPr lang="sv-SE" smtClean="0"/>
              <a:t>‹#›</a:t>
            </a:fld>
            <a:endParaRPr lang="sv-SE"/>
          </a:p>
        </p:txBody>
      </p:sp>
    </p:spTree>
    <p:extLst>
      <p:ext uri="{BB962C8B-B14F-4D97-AF65-F5344CB8AC3E}">
        <p14:creationId xmlns:p14="http://schemas.microsoft.com/office/powerpoint/2010/main" val="43119171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9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sv-SE" noProof="0"/>
              <a:t>Klicka här för att ändra format för rubrik</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sv-SE" noProof="0"/>
              <a:t>Klicka här för att ändra format för brödtext</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spc="50" baseline="0">
                <a:solidFill>
                  <a:schemeClr val="bg2"/>
                </a:solidFill>
              </a:defRPr>
            </a:lvl1pPr>
          </a:lstStyle>
          <a:p>
            <a:fld id="{56FD4784-DEE5-4F2B-BC1C-E6AFEBF1F02D}" type="datetime1">
              <a:rPr lang="sv-SE" noProof="0" smtClean="0"/>
              <a:t>2022-06-07</a:t>
            </a:fld>
            <a:endParaRPr lang="sv-SE" noProof="0"/>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spc="50" baseline="0">
                <a:solidFill>
                  <a:schemeClr val="bg2"/>
                </a:solidFill>
              </a:defRPr>
            </a:lvl1pPr>
          </a:lstStyle>
          <a:p>
            <a:r>
              <a:rPr lang="sv-SE" noProof="0"/>
              <a:t>Gå till sidhuvud/sidfot för att ändra text</a:t>
            </a:r>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spc="50" baseline="0">
                <a:solidFill>
                  <a:schemeClr val="bg2"/>
                </a:solidFill>
              </a:defRPr>
            </a:lvl1pPr>
          </a:lstStyle>
          <a:p>
            <a:fld id="{EF8DBD5B-30F9-4F9C-AE39-E065C1AC514D}" type="slidenum">
              <a:rPr lang="sv-SE" noProof="0" smtClean="0"/>
              <a:pPr/>
              <a:t>‹#›</a:t>
            </a:fld>
            <a:endParaRPr lang="sv-SE" noProof="0"/>
          </a:p>
        </p:txBody>
      </p:sp>
    </p:spTree>
    <p:extLst>
      <p:ext uri="{BB962C8B-B14F-4D97-AF65-F5344CB8AC3E}">
        <p14:creationId xmlns:p14="http://schemas.microsoft.com/office/powerpoint/2010/main" val="523214780"/>
      </p:ext>
    </p:extLst>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Lst>
  <p:hf sldNum="0" hdr="0" ft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9.jpeg"/><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3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sv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sv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6.xml"/><Relationship Id="rId5" Type="http://schemas.openxmlformats.org/officeDocument/2006/relationships/image" Target="../media/image73.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hyperlink" Target="https://www.sodertornskommunerna.se/arkiv/nyhetsarkiv/nyheter/2022-04-25-mall-till-stod-vid-upphandling-av-fordons--och-drivmedelskrav.html" TargetMode="External"/><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83.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40.jpe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a:extLst>
              <a:ext uri="{FF2B5EF4-FFF2-40B4-BE49-F238E27FC236}">
                <a16:creationId xmlns:a16="http://schemas.microsoft.com/office/drawing/2014/main" id="{D752ACD3-19A9-44AD-8C25-E92F039F8C73}"/>
              </a:ext>
            </a:extLst>
          </p:cNvPr>
          <p:cNvPicPr>
            <a:picLocks noGrp="1" noChangeAspect="1"/>
          </p:cNvPicPr>
          <p:nvPr>
            <p:ph type="pic" sz="quarter" idx="13"/>
          </p:nvPr>
        </p:nvPicPr>
        <p:blipFill>
          <a:blip r:embed="rId2"/>
          <a:srcRect l="10362" r="10362"/>
          <a:stretch>
            <a:fillRect/>
          </a:stretch>
        </p:blipFill>
        <p:spPr>
          <a:prstGeom prst="rect">
            <a:avLst/>
          </a:prstGeom>
        </p:spPr>
      </p:pic>
      <p:sp>
        <p:nvSpPr>
          <p:cNvPr id="8" name="Platshållare för text 7">
            <a:extLst>
              <a:ext uri="{FF2B5EF4-FFF2-40B4-BE49-F238E27FC236}">
                <a16:creationId xmlns:a16="http://schemas.microsoft.com/office/drawing/2014/main" id="{363F00BE-1022-45D7-A148-27A651B2D84B}"/>
              </a:ext>
            </a:extLst>
          </p:cNvPr>
          <p:cNvSpPr>
            <a:spLocks noGrp="1"/>
          </p:cNvSpPr>
          <p:nvPr>
            <p:ph type="body" sz="quarter" idx="14"/>
          </p:nvPr>
        </p:nvSpPr>
        <p:spPr/>
        <p:txBody>
          <a:bodyPr/>
          <a:lstStyle/>
          <a:p>
            <a:r>
              <a:rPr lang="sv-SE" sz="2400" dirty="0">
                <a:solidFill>
                  <a:srgbClr val="143275"/>
                </a:solidFill>
                <a:effectLst/>
                <a:latin typeface="Arial" panose="020B0604020202020204" pitchFamily="34" charset="0"/>
                <a:ea typeface="Calibri" panose="020F0502020204030204" pitchFamily="34" charset="0"/>
              </a:rPr>
              <a:t>Så ställer du drivande hållbarhetskrav i offentliga upphandlingar </a:t>
            </a:r>
            <a:endParaRPr lang="sv-SE" sz="2400" dirty="0">
              <a:effectLst/>
              <a:latin typeface="Calibri" panose="020F0502020204030204" pitchFamily="34" charset="0"/>
              <a:ea typeface="Calibri" panose="020F0502020204030204" pitchFamily="34" charset="0"/>
            </a:endParaRPr>
          </a:p>
          <a:p>
            <a:endParaRPr lang="sv-SE" sz="2400" dirty="0"/>
          </a:p>
        </p:txBody>
      </p:sp>
      <p:sp>
        <p:nvSpPr>
          <p:cNvPr id="10" name="Platshållare för text 9">
            <a:extLst>
              <a:ext uri="{FF2B5EF4-FFF2-40B4-BE49-F238E27FC236}">
                <a16:creationId xmlns:a16="http://schemas.microsoft.com/office/drawing/2014/main" id="{B8257FF6-F296-4557-8987-137AD8BFA2FA}"/>
              </a:ext>
            </a:extLst>
          </p:cNvPr>
          <p:cNvSpPr>
            <a:spLocks noGrp="1"/>
          </p:cNvSpPr>
          <p:nvPr>
            <p:ph type="body" sz="quarter" idx="19"/>
          </p:nvPr>
        </p:nvSpPr>
        <p:spPr/>
        <p:txBody>
          <a:bodyPr/>
          <a:lstStyle/>
          <a:p>
            <a:r>
              <a:rPr lang="sv-SE" dirty="0"/>
              <a:t>Fredag 3 juni</a:t>
            </a:r>
          </a:p>
          <a:p>
            <a:r>
              <a:rPr lang="sv-SE" dirty="0" err="1"/>
              <a:t>Kl</a:t>
            </a:r>
            <a:r>
              <a:rPr lang="sv-SE" dirty="0"/>
              <a:t> 09.00 – 10.00</a:t>
            </a:r>
          </a:p>
        </p:txBody>
      </p:sp>
      <p:sp>
        <p:nvSpPr>
          <p:cNvPr id="9" name="Platshållare för text 8">
            <a:extLst>
              <a:ext uri="{FF2B5EF4-FFF2-40B4-BE49-F238E27FC236}">
                <a16:creationId xmlns:a16="http://schemas.microsoft.com/office/drawing/2014/main" id="{D96D270B-5178-43DB-8DA0-67E1431ABCAA}"/>
              </a:ext>
            </a:extLst>
          </p:cNvPr>
          <p:cNvSpPr>
            <a:spLocks noGrp="1"/>
          </p:cNvSpPr>
          <p:nvPr>
            <p:ph type="body" sz="quarter" idx="16"/>
          </p:nvPr>
        </p:nvSpPr>
        <p:spPr/>
        <p:txBody>
          <a:bodyPr/>
          <a:lstStyle/>
          <a:p>
            <a:endParaRPr lang="sv-SE"/>
          </a:p>
        </p:txBody>
      </p:sp>
    </p:spTree>
    <p:extLst>
      <p:ext uri="{BB962C8B-B14F-4D97-AF65-F5344CB8AC3E}">
        <p14:creationId xmlns:p14="http://schemas.microsoft.com/office/powerpoint/2010/main" val="1150455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8FC00C3-F2A5-4F5B-AD29-E9261DEEB839}"/>
              </a:ext>
            </a:extLst>
          </p:cNvPr>
          <p:cNvSpPr/>
          <p:nvPr/>
        </p:nvSpPr>
        <p:spPr>
          <a:xfrm>
            <a:off x="6434631" y="946003"/>
            <a:ext cx="5377612" cy="5673443"/>
          </a:xfrm>
          <a:prstGeom prst="rect">
            <a:avLst/>
          </a:prstGeom>
          <a:solidFill>
            <a:schemeClr val="accent3">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7498BDC5-5220-4164-89BD-58E2DFEEC527}"/>
              </a:ext>
            </a:extLst>
          </p:cNvPr>
          <p:cNvSpPr/>
          <p:nvPr/>
        </p:nvSpPr>
        <p:spPr>
          <a:xfrm>
            <a:off x="347870" y="946003"/>
            <a:ext cx="5377612" cy="5673443"/>
          </a:xfrm>
          <a:prstGeom prst="rect">
            <a:avLst/>
          </a:prstGeom>
          <a:solidFill>
            <a:schemeClr val="accent3">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3E89D623-8FA7-42D2-9D07-2EA7436C969D}"/>
              </a:ext>
            </a:extLst>
          </p:cNvPr>
          <p:cNvSpPr txBox="1"/>
          <p:nvPr/>
        </p:nvSpPr>
        <p:spPr>
          <a:xfrm>
            <a:off x="762682" y="1145161"/>
            <a:ext cx="3874791" cy="1846659"/>
          </a:xfrm>
          <a:prstGeom prst="rect">
            <a:avLst/>
          </a:prstGeom>
          <a:noFill/>
        </p:spPr>
        <p:txBody>
          <a:bodyPr wrap="square" rtlCol="0">
            <a:spAutoFit/>
          </a:bodyPr>
          <a:lstStyle/>
          <a:p>
            <a:r>
              <a:rPr lang="sv-SE" sz="4800" b="1">
                <a:solidFill>
                  <a:schemeClr val="accent2"/>
                </a:solidFill>
              </a:rPr>
              <a:t>För</a:t>
            </a:r>
            <a:r>
              <a:rPr lang="sv-SE" sz="4800">
                <a:solidFill>
                  <a:schemeClr val="accent2"/>
                </a:solidFill>
              </a:rPr>
              <a:t> </a:t>
            </a:r>
            <a:r>
              <a:rPr lang="sv-SE" sz="4800" b="1">
                <a:solidFill>
                  <a:schemeClr val="accent2"/>
                </a:solidFill>
              </a:rPr>
              <a:t>vilka</a:t>
            </a:r>
            <a:r>
              <a:rPr lang="sv-SE" sz="4800">
                <a:solidFill>
                  <a:schemeClr val="accent2"/>
                </a:solidFill>
              </a:rPr>
              <a:t> </a:t>
            </a:r>
            <a:r>
              <a:rPr lang="sv-SE" sz="4800"/>
              <a:t>bygger vi? </a:t>
            </a:r>
          </a:p>
          <a:p>
            <a:endParaRPr lang="sv-SE">
              <a:solidFill>
                <a:schemeClr val="accent2"/>
              </a:solidFill>
            </a:endParaRPr>
          </a:p>
        </p:txBody>
      </p:sp>
      <p:cxnSp>
        <p:nvCxnSpPr>
          <p:cNvPr id="7" name="Rak koppling 6">
            <a:extLst>
              <a:ext uri="{FF2B5EF4-FFF2-40B4-BE49-F238E27FC236}">
                <a16:creationId xmlns:a16="http://schemas.microsoft.com/office/drawing/2014/main" id="{EC2D369F-1B92-4454-BC28-68B96EC48DA2}"/>
              </a:ext>
            </a:extLst>
          </p:cNvPr>
          <p:cNvCxnSpPr>
            <a:cxnSpLocks/>
          </p:cNvCxnSpPr>
          <p:nvPr/>
        </p:nvCxnSpPr>
        <p:spPr>
          <a:xfrm flipH="1">
            <a:off x="867765" y="2811954"/>
            <a:ext cx="15225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E6C4D3C2-383F-4DA4-A1E6-70F477C99F70}"/>
              </a:ext>
            </a:extLst>
          </p:cNvPr>
          <p:cNvCxnSpPr>
            <a:cxnSpLocks/>
          </p:cNvCxnSpPr>
          <p:nvPr/>
        </p:nvCxnSpPr>
        <p:spPr>
          <a:xfrm flipH="1">
            <a:off x="9753153" y="2811954"/>
            <a:ext cx="15225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A405FEBB-58BE-4D0C-AE33-25B17BBB7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819" y="107583"/>
            <a:ext cx="4640878" cy="6564597"/>
          </a:xfrm>
          <a:prstGeom prst="rect">
            <a:avLst/>
          </a:prstGeom>
        </p:spPr>
      </p:pic>
      <p:sp>
        <p:nvSpPr>
          <p:cNvPr id="16" name="Rektangel 15">
            <a:extLst>
              <a:ext uri="{FF2B5EF4-FFF2-40B4-BE49-F238E27FC236}">
                <a16:creationId xmlns:a16="http://schemas.microsoft.com/office/drawing/2014/main" id="{2D81E3AC-A152-4069-A6D0-1FA22D472EF1}"/>
              </a:ext>
            </a:extLst>
          </p:cNvPr>
          <p:cNvSpPr/>
          <p:nvPr/>
        </p:nvSpPr>
        <p:spPr>
          <a:xfrm>
            <a:off x="6964058" y="960127"/>
            <a:ext cx="1237672" cy="1789856"/>
          </a:xfrm>
          <a:prstGeom prst="rect">
            <a:avLst/>
          </a:prstGeom>
          <a:solidFill>
            <a:srgbClr val="E8F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CB79DB3A-64BE-4A8B-8D02-1FC9E02316CB}"/>
              </a:ext>
            </a:extLst>
          </p:cNvPr>
          <p:cNvSpPr txBox="1"/>
          <p:nvPr/>
        </p:nvSpPr>
        <p:spPr>
          <a:xfrm>
            <a:off x="7829316" y="1145161"/>
            <a:ext cx="3600002" cy="1569660"/>
          </a:xfrm>
          <a:prstGeom prst="rect">
            <a:avLst/>
          </a:prstGeom>
          <a:noFill/>
        </p:spPr>
        <p:txBody>
          <a:bodyPr wrap="square" rtlCol="0">
            <a:spAutoFit/>
          </a:bodyPr>
          <a:lstStyle/>
          <a:p>
            <a:pPr algn="r"/>
            <a:r>
              <a:rPr lang="sv-SE" sz="4800" b="1">
                <a:solidFill>
                  <a:schemeClr val="accent2"/>
                </a:solidFill>
              </a:rPr>
              <a:t>Vilka</a:t>
            </a:r>
            <a:r>
              <a:rPr lang="sv-SE" sz="4800">
                <a:solidFill>
                  <a:schemeClr val="accent2"/>
                </a:solidFill>
              </a:rPr>
              <a:t> </a:t>
            </a:r>
            <a:r>
              <a:rPr lang="sv-SE" sz="4800"/>
              <a:t>är det som bygger? </a:t>
            </a:r>
            <a:endParaRPr lang="sv-SE"/>
          </a:p>
        </p:txBody>
      </p:sp>
      <p:pic>
        <p:nvPicPr>
          <p:cNvPr id="18" name="Bildobjekt 17" descr="En bild som visar person, liten, ung, står&#10;&#10;Automatiskt genererad beskrivning">
            <a:extLst>
              <a:ext uri="{FF2B5EF4-FFF2-40B4-BE49-F238E27FC236}">
                <a16:creationId xmlns:a16="http://schemas.microsoft.com/office/drawing/2014/main" id="{35D77DA9-1ABA-444B-9A76-B9DA5A023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82" y="3429000"/>
            <a:ext cx="4040250" cy="2934658"/>
          </a:xfrm>
          <a:prstGeom prst="rect">
            <a:avLst/>
          </a:prstGeom>
        </p:spPr>
      </p:pic>
      <p:pic>
        <p:nvPicPr>
          <p:cNvPr id="20" name="Bildobjekt 19" descr="En bild som visar byggnad, person, mark&#10;&#10;Automatiskt genererad beskrivning">
            <a:extLst>
              <a:ext uri="{FF2B5EF4-FFF2-40B4-BE49-F238E27FC236}">
                <a16:creationId xmlns:a16="http://schemas.microsoft.com/office/drawing/2014/main" id="{88E87B99-0637-4425-8F97-F7285EFA3132}"/>
              </a:ext>
            </a:extLst>
          </p:cNvPr>
          <p:cNvPicPr>
            <a:picLocks noChangeAspect="1"/>
          </p:cNvPicPr>
          <p:nvPr/>
        </p:nvPicPr>
        <p:blipFill rotWithShape="1">
          <a:blip r:embed="rId5">
            <a:extLst>
              <a:ext uri="{28A0092B-C50C-407E-A947-70E740481C1C}">
                <a14:useLocalDpi xmlns:a14="http://schemas.microsoft.com/office/drawing/2010/main" val="0"/>
              </a:ext>
            </a:extLst>
          </a:blip>
          <a:srcRect r="8227"/>
          <a:stretch/>
        </p:blipFill>
        <p:spPr>
          <a:xfrm>
            <a:off x="7389068" y="3429000"/>
            <a:ext cx="4040250" cy="2934658"/>
          </a:xfrm>
          <a:prstGeom prst="rect">
            <a:avLst/>
          </a:prstGeom>
        </p:spPr>
      </p:pic>
    </p:spTree>
    <p:extLst>
      <p:ext uri="{BB962C8B-B14F-4D97-AF65-F5344CB8AC3E}">
        <p14:creationId xmlns:p14="http://schemas.microsoft.com/office/powerpoint/2010/main" val="2038037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358460-953A-416C-A502-1BBA345E55AF}"/>
              </a:ext>
            </a:extLst>
          </p:cNvPr>
          <p:cNvSpPr>
            <a:spLocks noGrp="1"/>
          </p:cNvSpPr>
          <p:nvPr>
            <p:ph type="title"/>
          </p:nvPr>
        </p:nvSpPr>
        <p:spPr/>
        <p:txBody>
          <a:bodyPr>
            <a:noAutofit/>
          </a:bodyPr>
          <a:lstStyle/>
          <a:p>
            <a:r>
              <a:rPr lang="sv-SE" sz="3400"/>
              <a:t>Vilka stöd har Upphandlingsmyndigheten?</a:t>
            </a:r>
          </a:p>
        </p:txBody>
      </p:sp>
    </p:spTree>
    <p:extLst>
      <p:ext uri="{BB962C8B-B14F-4D97-AF65-F5344CB8AC3E}">
        <p14:creationId xmlns:p14="http://schemas.microsoft.com/office/powerpoint/2010/main" val="998532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8245A7E-CE6B-405B-91C9-C7C9C0CEF9F4}"/>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984283" y="1013314"/>
            <a:ext cx="7876612" cy="5617716"/>
          </a:xfrm>
          <a:prstGeom prst="rect">
            <a:avLst/>
          </a:prstGeom>
          <a:effectLst>
            <a:outerShdw blurRad="50800" dist="38100" dir="18900000" algn="bl" rotWithShape="0">
              <a:prstClr val="black">
                <a:alpha val="40000"/>
              </a:prstClr>
            </a:outerShdw>
          </a:effectLst>
        </p:spPr>
      </p:pic>
      <p:sp>
        <p:nvSpPr>
          <p:cNvPr id="8" name="Rubrik 1">
            <a:extLst>
              <a:ext uri="{FF2B5EF4-FFF2-40B4-BE49-F238E27FC236}">
                <a16:creationId xmlns:a16="http://schemas.microsoft.com/office/drawing/2014/main" id="{1226101E-6A52-4696-9373-8C48BB4A7817}"/>
              </a:ext>
            </a:extLst>
          </p:cNvPr>
          <p:cNvSpPr txBox="1">
            <a:spLocks/>
          </p:cNvSpPr>
          <p:nvPr/>
        </p:nvSpPr>
        <p:spPr>
          <a:xfrm>
            <a:off x="331105" y="1795959"/>
            <a:ext cx="4048390" cy="2581418"/>
          </a:xfrm>
          <a:prstGeom prst="rect">
            <a:avLst/>
          </a:prstGeom>
          <a:ln w="38100">
            <a:solidFill>
              <a:schemeClr val="accent2"/>
            </a:solidFill>
            <a:prstDash val="sysDot"/>
          </a:ln>
        </p:spPr>
        <p:txBody>
          <a:bodyPr vert="horz" lIns="0" tIns="0" rIns="0" bIns="0" rtlCol="0" anchor="ctr" anchorCtr="0">
            <a:noAutofit/>
          </a:bodyPr>
          <a:lstStyle>
            <a:lvl1pPr eaLnBrk="1" hangingPunct="1">
              <a:defRPr sz="3200" b="1">
                <a:solidFill>
                  <a:schemeClr val="tx1"/>
                </a:solidFill>
                <a:latin typeface="+mj-lt"/>
                <a:ea typeface="+mj-ea"/>
                <a:cs typeface="+mj-cs"/>
              </a:defRPr>
            </a:lvl1pPr>
          </a:lstStyle>
          <a:p>
            <a:pPr marL="180000" marR="0" lvl="0" indent="0" algn="l"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0" cap="none" spc="0" normalizeH="0" baseline="0" noProof="0" dirty="0">
                <a:ln>
                  <a:noFill/>
                </a:ln>
                <a:solidFill>
                  <a:srgbClr val="008A2B"/>
                </a:solidFill>
                <a:effectLst/>
                <a:uLnTx/>
                <a:uFillTx/>
                <a:latin typeface="Corbel"/>
                <a:ea typeface="+mj-ea"/>
                <a:cs typeface="+mj-cs"/>
              </a:rPr>
              <a:t>Hållbarhetskriterier </a:t>
            </a:r>
            <a:r>
              <a:rPr kumimoji="0" lang="sv-SE" sz="3600" b="0" i="0" u="none" strike="noStrike" kern="0" cap="none" spc="0" normalizeH="0" baseline="0" noProof="0" dirty="0">
                <a:ln>
                  <a:noFill/>
                </a:ln>
                <a:solidFill>
                  <a:prstClr val="black"/>
                </a:solidFill>
                <a:effectLst/>
                <a:uLnTx/>
                <a:uFillTx/>
                <a:latin typeface="Corbel"/>
                <a:ea typeface="+mj-ea"/>
                <a:cs typeface="+mj-cs"/>
              </a:rPr>
              <a:t>för offentlig upphandling</a:t>
            </a:r>
          </a:p>
          <a:p>
            <a:pPr marL="180000" marR="0" lvl="0" indent="0" algn="l"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0" cap="none" spc="0" normalizeH="0" baseline="0" noProof="0" dirty="0">
                <a:ln>
                  <a:noFill/>
                </a:ln>
                <a:solidFill>
                  <a:prstClr val="black"/>
                </a:solidFill>
                <a:effectLst/>
                <a:uLnTx/>
                <a:uFillTx/>
                <a:latin typeface="Corbel"/>
                <a:ea typeface="+mj-ea"/>
                <a:cs typeface="+mj-cs"/>
              </a:rPr>
              <a:t>-</a:t>
            </a:r>
            <a:r>
              <a:rPr kumimoji="0" lang="sv-SE" sz="2000" b="0" i="0" u="none" strike="noStrike" kern="0" cap="none" spc="0" normalizeH="0" baseline="0" noProof="0" dirty="0">
                <a:ln>
                  <a:noFill/>
                </a:ln>
                <a:solidFill>
                  <a:prstClr val="black"/>
                </a:solidFill>
                <a:effectLst/>
                <a:uLnTx/>
                <a:uFillTx/>
                <a:latin typeface="Corbel"/>
                <a:ea typeface="+mj-ea"/>
                <a:cs typeface="+mj-cs"/>
              </a:rPr>
              <a:t>Klimatkrav -Arbetsrättsliga villkor </a:t>
            </a:r>
            <a:endParaRPr kumimoji="0" lang="sv-SE" sz="2000" b="0" i="0" u="none" strike="noStrike" kern="0" cap="none" spc="0" normalizeH="0" baseline="0" noProof="0" dirty="0">
              <a:ln>
                <a:noFill/>
              </a:ln>
              <a:solidFill>
                <a:srgbClr val="008A2B"/>
              </a:solidFill>
              <a:effectLst/>
              <a:uLnTx/>
              <a:uFillTx/>
              <a:latin typeface="Corbel"/>
              <a:ea typeface="+mj-ea"/>
              <a:cs typeface="+mj-cs"/>
            </a:endParaRPr>
          </a:p>
        </p:txBody>
      </p:sp>
      <p:pic>
        <p:nvPicPr>
          <p:cNvPr id="13" name="Bildobjekt 12">
            <a:extLst>
              <a:ext uri="{FF2B5EF4-FFF2-40B4-BE49-F238E27FC236}">
                <a16:creationId xmlns:a16="http://schemas.microsoft.com/office/drawing/2014/main" id="{E436A49A-8EAF-43E1-82F3-1494B060C9BE}"/>
              </a:ext>
            </a:extLst>
          </p:cNvPr>
          <p:cNvPicPr>
            <a:picLocks noChangeAspect="1"/>
          </p:cNvPicPr>
          <p:nvPr/>
        </p:nvPicPr>
        <p:blipFill rotWithShape="1">
          <a:blip r:embed="rId4"/>
          <a:srcRect t="3755" r="13292"/>
          <a:stretch/>
        </p:blipFill>
        <p:spPr>
          <a:xfrm>
            <a:off x="5685099" y="1795959"/>
            <a:ext cx="4956242" cy="3700066"/>
          </a:xfrm>
          <a:prstGeom prst="rect">
            <a:avLst/>
          </a:prstGeom>
        </p:spPr>
      </p:pic>
      <p:sp>
        <p:nvSpPr>
          <p:cNvPr id="9" name="Båge 8">
            <a:extLst>
              <a:ext uri="{FF2B5EF4-FFF2-40B4-BE49-F238E27FC236}">
                <a16:creationId xmlns:a16="http://schemas.microsoft.com/office/drawing/2014/main" id="{AC6A5A1A-22F3-4FC9-9104-6AE77C45AF13}"/>
              </a:ext>
            </a:extLst>
          </p:cNvPr>
          <p:cNvSpPr/>
          <p:nvPr/>
        </p:nvSpPr>
        <p:spPr>
          <a:xfrm rot="19580363">
            <a:off x="2295416" y="3326038"/>
            <a:ext cx="4264411" cy="3014116"/>
          </a:xfrm>
          <a:prstGeom prst="arc">
            <a:avLst>
              <a:gd name="adj1" fmla="val 18169804"/>
              <a:gd name="adj2" fmla="val 20816524"/>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89668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4F0442-2D2B-4444-9C6F-00630D67541A}"/>
              </a:ext>
            </a:extLst>
          </p:cNvPr>
          <p:cNvSpPr>
            <a:spLocks noGrp="1"/>
          </p:cNvSpPr>
          <p:nvPr>
            <p:ph type="title"/>
          </p:nvPr>
        </p:nvSpPr>
        <p:spPr>
          <a:xfrm>
            <a:off x="7020000" y="645009"/>
            <a:ext cx="4140000" cy="500864"/>
          </a:xfrm>
        </p:spPr>
        <p:txBody>
          <a:bodyPr/>
          <a:lstStyle/>
          <a:p>
            <a:r>
              <a:rPr lang="sv-SE" sz="2400"/>
              <a:t>Exempel på  hållbarhetskriterier</a:t>
            </a:r>
          </a:p>
        </p:txBody>
      </p:sp>
      <p:pic>
        <p:nvPicPr>
          <p:cNvPr id="14" name="Platshållare för bild 13" descr="En bild som visar himmel, lastbil, utomhus, släpvagn&#10;&#10;Automatiskt genererad beskrivning">
            <a:extLst>
              <a:ext uri="{FF2B5EF4-FFF2-40B4-BE49-F238E27FC236}">
                <a16:creationId xmlns:a16="http://schemas.microsoft.com/office/drawing/2014/main" id="{95FA0CF8-C234-49BB-8CE8-F6BD0B9C9C1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13" b="13"/>
          <a:stretch/>
        </p:blipFill>
        <p:spPr>
          <a:xfrm>
            <a:off x="323999" y="324000"/>
            <a:ext cx="5772001" cy="6210000"/>
          </a:xfrm>
        </p:spPr>
      </p:pic>
      <p:sp>
        <p:nvSpPr>
          <p:cNvPr id="4" name="Platshållare för innehåll 3">
            <a:extLst>
              <a:ext uri="{FF2B5EF4-FFF2-40B4-BE49-F238E27FC236}">
                <a16:creationId xmlns:a16="http://schemas.microsoft.com/office/drawing/2014/main" id="{DE843F55-D1BB-4252-986D-8B5246629F80}"/>
              </a:ext>
            </a:extLst>
          </p:cNvPr>
          <p:cNvSpPr>
            <a:spLocks noGrp="1"/>
          </p:cNvSpPr>
          <p:nvPr>
            <p:ph type="body" sz="quarter" idx="14"/>
          </p:nvPr>
        </p:nvSpPr>
        <p:spPr>
          <a:xfrm>
            <a:off x="7019800" y="1713609"/>
            <a:ext cx="4140200" cy="4415622"/>
          </a:xfrm>
        </p:spPr>
        <p:txBody>
          <a:bodyPr vert="horz" lIns="0" tIns="0" rIns="0" bIns="0" rtlCol="0" anchor="t">
            <a:noAutofit/>
          </a:bodyPr>
          <a:lstStyle/>
          <a:p>
            <a:pPr marL="266065" indent="-266065">
              <a:spcBef>
                <a:spcPts val="600"/>
              </a:spcBef>
            </a:pPr>
            <a:r>
              <a:rPr lang="sv-SE" sz="1800"/>
              <a:t>Klimatkrav för upphandling vid programskedet, projektering, utförandeentreprenader, totalentreprenad</a:t>
            </a:r>
          </a:p>
          <a:p>
            <a:pPr marL="266065" indent="-266065">
              <a:spcBef>
                <a:spcPts val="600"/>
              </a:spcBef>
            </a:pPr>
            <a:r>
              <a:rPr lang="sv-SE" sz="1800"/>
              <a:t>Klimatkrav för väg- och anläggningsprojekt från programskedet till byggnation</a:t>
            </a:r>
          </a:p>
          <a:p>
            <a:pPr marL="266065" indent="-266065">
              <a:spcBef>
                <a:spcPts val="600"/>
              </a:spcBef>
            </a:pPr>
            <a:r>
              <a:rPr lang="sv-SE" sz="1800"/>
              <a:t>Hållbarhetskriterier för kompetens- och resurskrav klimatansvarig</a:t>
            </a:r>
          </a:p>
          <a:p>
            <a:pPr marL="266065" indent="-266065">
              <a:spcBef>
                <a:spcPts val="600"/>
              </a:spcBef>
            </a:pPr>
            <a:r>
              <a:rPr lang="sv-SE" sz="1800"/>
              <a:t>Klimatkrav för cirkulär masshantering</a:t>
            </a:r>
          </a:p>
          <a:p>
            <a:pPr marL="266065" indent="-266065">
              <a:spcBef>
                <a:spcPts val="600"/>
              </a:spcBef>
            </a:pPr>
            <a:r>
              <a:rPr lang="sv-SE" sz="1800"/>
              <a:t>Krav på digitala kvitton </a:t>
            </a:r>
            <a:br>
              <a:rPr lang="sv-SE" sz="1800"/>
            </a:br>
            <a:r>
              <a:rPr lang="sv-SE" sz="1800"/>
              <a:t>(avancerat krav)</a:t>
            </a:r>
          </a:p>
          <a:p>
            <a:pPr marL="266065" indent="-266065"/>
            <a:endParaRPr lang="sv-SE"/>
          </a:p>
        </p:txBody>
      </p:sp>
    </p:spTree>
    <p:extLst>
      <p:ext uri="{BB962C8B-B14F-4D97-AF65-F5344CB8AC3E}">
        <p14:creationId xmlns:p14="http://schemas.microsoft.com/office/powerpoint/2010/main" val="410514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2CCBFAE5-0075-447D-A307-2DA2B1842B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13" y="923731"/>
            <a:ext cx="11309191" cy="5861471"/>
          </a:xfrm>
          <a:prstGeom prst="rect">
            <a:avLst/>
          </a:prstGeom>
        </p:spPr>
      </p:pic>
      <p:pic>
        <p:nvPicPr>
          <p:cNvPr id="5" name="Bildobjekt 4">
            <a:extLst>
              <a:ext uri="{FF2B5EF4-FFF2-40B4-BE49-F238E27FC236}">
                <a16:creationId xmlns:a16="http://schemas.microsoft.com/office/drawing/2014/main" id="{F83ED442-9141-48A0-95F2-0B6B040772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122" y="6858000"/>
            <a:ext cx="2049404" cy="2172916"/>
          </a:xfrm>
          <a:prstGeom prst="rect">
            <a:avLst/>
          </a:prstGeom>
        </p:spPr>
      </p:pic>
    </p:spTree>
    <p:extLst>
      <p:ext uri="{BB962C8B-B14F-4D97-AF65-F5344CB8AC3E}">
        <p14:creationId xmlns:p14="http://schemas.microsoft.com/office/powerpoint/2010/main" val="240122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1.25E-6 -3.33333E-6 L 1.25E-6 -0.31805 " pathEditMode="relative" rAng="0" ptsTypes="AA">
                                      <p:cBhvr>
                                        <p:cTn id="6" dur="2000" fill="hold"/>
                                        <p:tgtEl>
                                          <p:spTgt spid="5"/>
                                        </p:tgtEl>
                                        <p:attrNameLst>
                                          <p:attrName>ppt_x</p:attrName>
                                          <p:attrName>ppt_y</p:attrName>
                                        </p:attrNameLst>
                                      </p:cBhvr>
                                      <p:rCtr x="0" y="-15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990D6C-B598-493D-AC4D-ECCCA84D380D}"/>
              </a:ext>
            </a:extLst>
          </p:cNvPr>
          <p:cNvSpPr>
            <a:spLocks noGrp="1"/>
          </p:cNvSpPr>
          <p:nvPr>
            <p:ph type="title"/>
          </p:nvPr>
        </p:nvSpPr>
        <p:spPr>
          <a:xfrm>
            <a:off x="1080000" y="1054800"/>
            <a:ext cx="9000434" cy="399427"/>
          </a:xfrm>
        </p:spPr>
        <p:txBody>
          <a:bodyPr anchor="t">
            <a:noAutofit/>
          </a:bodyPr>
          <a:lstStyle/>
          <a:p>
            <a:r>
              <a:rPr lang="sv-SE"/>
              <a:t>Centrala delar i vägledningen för byggupphandling</a:t>
            </a:r>
          </a:p>
        </p:txBody>
      </p:sp>
      <p:sp>
        <p:nvSpPr>
          <p:cNvPr id="7" name="Rektangel 6">
            <a:extLst>
              <a:ext uri="{FF2B5EF4-FFF2-40B4-BE49-F238E27FC236}">
                <a16:creationId xmlns:a16="http://schemas.microsoft.com/office/drawing/2014/main" id="{DF32B5E0-77E7-4825-91D3-1833BCBF2DC9}"/>
              </a:ext>
            </a:extLst>
          </p:cNvPr>
          <p:cNvSpPr/>
          <p:nvPr/>
        </p:nvSpPr>
        <p:spPr>
          <a:xfrm>
            <a:off x="2148263" y="3556678"/>
            <a:ext cx="2676199" cy="309704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a:noFill/>
                </a:ln>
                <a:solidFill>
                  <a:prstClr val="black"/>
                </a:solidFill>
                <a:effectLst/>
                <a:uLnTx/>
                <a:uFillTx/>
                <a:latin typeface="Corbel"/>
                <a:ea typeface="+mn-ea"/>
                <a:cs typeface="+mn-cs"/>
              </a:rPr>
              <a:t>Vikten av </a:t>
            </a:r>
            <a:r>
              <a:rPr kumimoji="0" lang="sv-SE" sz="2200" b="1" i="0" u="none" strike="noStrike" kern="1200" cap="none" spc="0" normalizeH="0" baseline="0" noProof="0">
                <a:ln>
                  <a:noFill/>
                </a:ln>
                <a:solidFill>
                  <a:prstClr val="black"/>
                </a:solidFill>
                <a:effectLst/>
                <a:uLnTx/>
                <a:uFillTx/>
                <a:latin typeface="Corbel"/>
                <a:ea typeface="+mn-ea"/>
                <a:cs typeface="+mn-cs"/>
              </a:rPr>
              <a:t>krav-ställarkompetens</a:t>
            </a:r>
            <a:r>
              <a:rPr kumimoji="0" lang="sv-SE" sz="2200" b="0" i="0" u="none" strike="noStrike" kern="1200" cap="none" spc="0" normalizeH="0" baseline="0" noProof="0">
                <a:ln>
                  <a:noFill/>
                </a:ln>
                <a:solidFill>
                  <a:prstClr val="black"/>
                </a:solidFill>
                <a:effectLst/>
                <a:uLnTx/>
                <a:uFillTx/>
                <a:latin typeface="Corbel"/>
                <a:ea typeface="+mn-ea"/>
                <a:cs typeface="+mn-cs"/>
              </a:rPr>
              <a:t> i projekt.</a:t>
            </a:r>
          </a:p>
        </p:txBody>
      </p:sp>
      <p:pic>
        <p:nvPicPr>
          <p:cNvPr id="9" name="Bildobjekt 8">
            <a:extLst>
              <a:ext uri="{FF2B5EF4-FFF2-40B4-BE49-F238E27FC236}">
                <a16:creationId xmlns:a16="http://schemas.microsoft.com/office/drawing/2014/main" id="{B45FB4BB-0B74-448E-8FE4-12E831CC0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61" y="2169268"/>
            <a:ext cx="3314725" cy="4688732"/>
          </a:xfrm>
          <a:prstGeom prst="rect">
            <a:avLst/>
          </a:prstGeom>
        </p:spPr>
      </p:pic>
      <p:sp>
        <p:nvSpPr>
          <p:cNvPr id="10" name="Rektangel 9">
            <a:extLst>
              <a:ext uri="{FF2B5EF4-FFF2-40B4-BE49-F238E27FC236}">
                <a16:creationId xmlns:a16="http://schemas.microsoft.com/office/drawing/2014/main" id="{40A44EBF-79AC-4592-ACAC-CF1C2B3CAC40}"/>
              </a:ext>
            </a:extLst>
          </p:cNvPr>
          <p:cNvSpPr/>
          <p:nvPr/>
        </p:nvSpPr>
        <p:spPr>
          <a:xfrm>
            <a:off x="4907676" y="1859137"/>
            <a:ext cx="3010639" cy="224722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1" i="0" u="none" strike="noStrike" kern="1200" cap="none" spc="0" normalizeH="0" baseline="0" noProof="0">
                <a:ln>
                  <a:noFill/>
                </a:ln>
                <a:solidFill>
                  <a:prstClr val="black"/>
                </a:solidFill>
                <a:effectLst/>
                <a:uLnTx/>
                <a:uFillTx/>
                <a:latin typeface="Corbel"/>
                <a:ea typeface="+mn-ea"/>
                <a:cs typeface="+mn-cs"/>
              </a:rPr>
              <a:t>Tid och resurser </a:t>
            </a:r>
            <a:r>
              <a:rPr kumimoji="0" lang="sv-SE" sz="2200" b="0" i="0" u="none" strike="noStrike" kern="1200" cap="none" spc="0" normalizeH="0" baseline="0" noProof="0">
                <a:ln>
                  <a:noFill/>
                </a:ln>
                <a:solidFill>
                  <a:prstClr val="black"/>
                </a:solidFill>
                <a:effectLst/>
                <a:uLnTx/>
                <a:uFillTx/>
                <a:latin typeface="Corbel"/>
                <a:ea typeface="+mn-ea"/>
                <a:cs typeface="+mn-cs"/>
              </a:rPr>
              <a:t>i </a:t>
            </a:r>
            <a:br>
              <a:rPr kumimoji="0" lang="sv-SE" sz="2200" b="0" i="0" u="none" strike="noStrike" kern="1200" cap="none" spc="0" normalizeH="0" baseline="0" noProof="0">
                <a:ln>
                  <a:noFill/>
                </a:ln>
                <a:solidFill>
                  <a:prstClr val="black"/>
                </a:solidFill>
                <a:effectLst/>
                <a:uLnTx/>
                <a:uFillTx/>
                <a:latin typeface="Corbel"/>
                <a:ea typeface="+mn-ea"/>
                <a:cs typeface="+mn-cs"/>
              </a:rPr>
            </a:br>
            <a:r>
              <a:rPr kumimoji="0" lang="sv-SE" sz="2200" b="0" i="0" u="none" strike="noStrike" kern="1200" cap="none" spc="0" normalizeH="0" baseline="0" noProof="0">
                <a:ln>
                  <a:noFill/>
                </a:ln>
                <a:solidFill>
                  <a:prstClr val="black"/>
                </a:solidFill>
                <a:effectLst/>
                <a:uLnTx/>
                <a:uFillTx/>
                <a:latin typeface="Corbel"/>
                <a:ea typeface="+mn-ea"/>
                <a:cs typeface="+mn-cs"/>
              </a:rPr>
              <a:t>tidiga skeden ger projekt bättre förutsättningar för att uppnå önskat resultat. </a:t>
            </a:r>
          </a:p>
        </p:txBody>
      </p:sp>
      <p:sp>
        <p:nvSpPr>
          <p:cNvPr id="11" name="Rektangel 10">
            <a:extLst>
              <a:ext uri="{FF2B5EF4-FFF2-40B4-BE49-F238E27FC236}">
                <a16:creationId xmlns:a16="http://schemas.microsoft.com/office/drawing/2014/main" id="{78421005-37F0-43D9-AF28-61CE56202FE1}"/>
              </a:ext>
            </a:extLst>
          </p:cNvPr>
          <p:cNvSpPr/>
          <p:nvPr/>
        </p:nvSpPr>
        <p:spPr>
          <a:xfrm>
            <a:off x="4907676" y="4180600"/>
            <a:ext cx="3010639" cy="24731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a:noFill/>
                </a:ln>
                <a:solidFill>
                  <a:prstClr val="black"/>
                </a:solidFill>
                <a:effectLst/>
                <a:uLnTx/>
                <a:uFillTx/>
                <a:latin typeface="Corbel"/>
                <a:ea typeface="+mn-ea"/>
                <a:cs typeface="+mn-cs"/>
              </a:rPr>
              <a:t>Ett närmare </a:t>
            </a:r>
            <a:br>
              <a:rPr kumimoji="0" lang="sv-SE" sz="2200" b="0" i="0" u="none" strike="noStrike" kern="1200" cap="none" spc="0" normalizeH="0" baseline="0" noProof="0">
                <a:ln>
                  <a:noFill/>
                </a:ln>
                <a:solidFill>
                  <a:prstClr val="black"/>
                </a:solidFill>
                <a:effectLst/>
                <a:uLnTx/>
                <a:uFillTx/>
                <a:latin typeface="Corbel"/>
                <a:ea typeface="+mn-ea"/>
                <a:cs typeface="+mn-cs"/>
              </a:rPr>
            </a:br>
            <a:r>
              <a:rPr kumimoji="0" lang="sv-SE" sz="2200" b="1" i="0" u="none" strike="noStrike" kern="1200" cap="none" spc="0" normalizeH="0" baseline="0" noProof="0">
                <a:ln>
                  <a:noFill/>
                </a:ln>
                <a:solidFill>
                  <a:prstClr val="black"/>
                </a:solidFill>
                <a:effectLst/>
                <a:uLnTx/>
                <a:uFillTx/>
                <a:latin typeface="Corbel"/>
                <a:ea typeface="+mn-ea"/>
                <a:cs typeface="+mn-cs"/>
              </a:rPr>
              <a:t>samarbete mellan </a:t>
            </a:r>
            <a:br>
              <a:rPr kumimoji="0" lang="sv-SE" sz="2200" b="1" i="0" u="none" strike="noStrike" kern="1200" cap="none" spc="0" normalizeH="0" baseline="0" noProof="0">
                <a:ln>
                  <a:noFill/>
                </a:ln>
                <a:solidFill>
                  <a:prstClr val="black"/>
                </a:solidFill>
                <a:effectLst/>
                <a:uLnTx/>
                <a:uFillTx/>
                <a:latin typeface="Corbel"/>
                <a:ea typeface="+mn-ea"/>
                <a:cs typeface="+mn-cs"/>
              </a:rPr>
            </a:br>
            <a:r>
              <a:rPr kumimoji="0" lang="sv-SE" sz="2200" b="1" i="0" u="none" strike="noStrike" kern="1200" cap="none" spc="0" normalizeH="0" baseline="0" noProof="0">
                <a:ln>
                  <a:noFill/>
                </a:ln>
                <a:solidFill>
                  <a:prstClr val="black"/>
                </a:solidFill>
                <a:effectLst/>
                <a:uLnTx/>
                <a:uFillTx/>
                <a:latin typeface="Corbel"/>
                <a:ea typeface="+mn-ea"/>
                <a:cs typeface="+mn-cs"/>
              </a:rPr>
              <a:t>olika roller </a:t>
            </a:r>
            <a:r>
              <a:rPr kumimoji="0" lang="sv-SE" sz="2200" b="0" i="0" u="none" strike="noStrike" kern="1200" cap="none" spc="0" normalizeH="0" baseline="0" noProof="0">
                <a:ln>
                  <a:noFill/>
                </a:ln>
                <a:solidFill>
                  <a:prstClr val="black"/>
                </a:solidFill>
                <a:effectLst/>
                <a:uLnTx/>
                <a:uFillTx/>
                <a:latin typeface="Corbel"/>
                <a:ea typeface="+mn-ea"/>
                <a:cs typeface="+mn-cs"/>
              </a:rPr>
              <a:t>ger en ökad förståelse för projekt och kvalitativa upphandlingar. </a:t>
            </a:r>
          </a:p>
        </p:txBody>
      </p:sp>
      <p:sp>
        <p:nvSpPr>
          <p:cNvPr id="12" name="Rektangel 11">
            <a:extLst>
              <a:ext uri="{FF2B5EF4-FFF2-40B4-BE49-F238E27FC236}">
                <a16:creationId xmlns:a16="http://schemas.microsoft.com/office/drawing/2014/main" id="{C33CB4AB-DFBC-4C2C-A298-CA147D76B890}"/>
              </a:ext>
            </a:extLst>
          </p:cNvPr>
          <p:cNvSpPr/>
          <p:nvPr/>
        </p:nvSpPr>
        <p:spPr>
          <a:xfrm>
            <a:off x="8009525" y="4180599"/>
            <a:ext cx="3419200" cy="247311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1" i="0" u="none" strike="noStrike" kern="1200" cap="none" spc="0" normalizeH="0" baseline="0" noProof="0">
                <a:ln>
                  <a:noFill/>
                </a:ln>
                <a:solidFill>
                  <a:prstClr val="black"/>
                </a:solidFill>
                <a:effectLst/>
                <a:uLnTx/>
                <a:uFillTx/>
                <a:latin typeface="Corbel"/>
                <a:ea typeface="+mn-ea"/>
                <a:cs typeface="+mn-cs"/>
              </a:rPr>
              <a:t>Dokumenterade upphandlingsstrategier </a:t>
            </a:r>
            <a:r>
              <a:rPr kumimoji="0" lang="sv-SE" sz="2200" b="0" i="0" u="none" strike="noStrike" kern="1200" cap="none" spc="0" normalizeH="0" baseline="0" noProof="0">
                <a:ln>
                  <a:noFill/>
                </a:ln>
                <a:solidFill>
                  <a:prstClr val="black"/>
                </a:solidFill>
                <a:effectLst/>
                <a:uLnTx/>
                <a:uFillTx/>
                <a:latin typeface="Corbel"/>
                <a:ea typeface="+mn-ea"/>
                <a:cs typeface="+mn-cs"/>
              </a:rPr>
              <a:t>sammanställer parametrar som påverkar hur upphandlingen ska genomföras.</a:t>
            </a:r>
          </a:p>
        </p:txBody>
      </p:sp>
      <p:sp>
        <p:nvSpPr>
          <p:cNvPr id="13" name="Rektangel 12">
            <a:extLst>
              <a:ext uri="{FF2B5EF4-FFF2-40B4-BE49-F238E27FC236}">
                <a16:creationId xmlns:a16="http://schemas.microsoft.com/office/drawing/2014/main" id="{A6F11C91-9123-4123-A4E3-3DC00B02F15E}"/>
              </a:ext>
            </a:extLst>
          </p:cNvPr>
          <p:cNvSpPr/>
          <p:nvPr/>
        </p:nvSpPr>
        <p:spPr>
          <a:xfrm>
            <a:off x="8009525" y="1859135"/>
            <a:ext cx="3419200" cy="224722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1" i="0" u="none" strike="noStrike" kern="1200" cap="none" spc="0" normalizeH="0" baseline="0" noProof="0">
                <a:ln>
                  <a:noFill/>
                </a:ln>
                <a:solidFill>
                  <a:prstClr val="black"/>
                </a:solidFill>
                <a:effectLst/>
                <a:uLnTx/>
                <a:uFillTx/>
                <a:latin typeface="Corbel"/>
                <a:ea typeface="+mn-ea"/>
                <a:cs typeface="+mn-cs"/>
              </a:rPr>
              <a:t>Reder ut begrepp </a:t>
            </a:r>
            <a:br>
              <a:rPr kumimoji="0" lang="sv-SE" sz="2200" b="1" i="0" u="none" strike="noStrike" kern="1200" cap="none" spc="0" normalizeH="0" baseline="0" noProof="0">
                <a:ln>
                  <a:noFill/>
                </a:ln>
                <a:solidFill>
                  <a:prstClr val="black"/>
                </a:solidFill>
                <a:effectLst/>
                <a:uLnTx/>
                <a:uFillTx/>
                <a:latin typeface="Corbel"/>
                <a:ea typeface="+mn-ea"/>
                <a:cs typeface="+mn-cs"/>
              </a:rPr>
            </a:br>
            <a:r>
              <a:rPr kumimoji="0" lang="sv-SE" sz="2200" b="0" i="0" u="none" strike="noStrike" kern="1200" cap="none" spc="0" normalizeH="0" baseline="0" noProof="0">
                <a:ln>
                  <a:noFill/>
                </a:ln>
                <a:solidFill>
                  <a:prstClr val="black"/>
                </a:solidFill>
                <a:effectLst/>
                <a:uLnTx/>
                <a:uFillTx/>
                <a:latin typeface="Corbel"/>
                <a:ea typeface="+mn-ea"/>
                <a:cs typeface="+mn-cs"/>
              </a:rPr>
              <a:t>såsom entreprenadform, upphandlingsform och upphandlingsförfarande.</a:t>
            </a:r>
          </a:p>
        </p:txBody>
      </p:sp>
      <p:sp>
        <p:nvSpPr>
          <p:cNvPr id="14" name="Rektangel 13">
            <a:extLst>
              <a:ext uri="{FF2B5EF4-FFF2-40B4-BE49-F238E27FC236}">
                <a16:creationId xmlns:a16="http://schemas.microsoft.com/office/drawing/2014/main" id="{B8869890-031A-48BD-9CB2-BBC24FD6931F}"/>
              </a:ext>
            </a:extLst>
          </p:cNvPr>
          <p:cNvSpPr/>
          <p:nvPr/>
        </p:nvSpPr>
        <p:spPr>
          <a:xfrm>
            <a:off x="1702339" y="6653718"/>
            <a:ext cx="9730800" cy="204282"/>
          </a:xfrm>
          <a:prstGeom prst="rect">
            <a:avLst/>
          </a:prstGeom>
          <a:solidFill>
            <a:srgbClr val="009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003899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845483CC-A754-46D8-A53E-A0C6D2A078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438" y="1183171"/>
            <a:ext cx="10934700" cy="5505450"/>
          </a:xfrm>
          <a:prstGeom prst="rect">
            <a:avLst/>
          </a:prstGeom>
        </p:spPr>
      </p:pic>
    </p:spTree>
    <p:extLst>
      <p:ext uri="{BB962C8B-B14F-4D97-AF65-F5344CB8AC3E}">
        <p14:creationId xmlns:p14="http://schemas.microsoft.com/office/powerpoint/2010/main" val="2200740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10;&#10;Automatiskt genererad beskrivning">
            <a:extLst>
              <a:ext uri="{FF2B5EF4-FFF2-40B4-BE49-F238E27FC236}">
                <a16:creationId xmlns:a16="http://schemas.microsoft.com/office/drawing/2014/main" id="{E0473362-8032-8A4A-B436-17A7671B9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42" y="214312"/>
            <a:ext cx="5920858" cy="6324600"/>
          </a:xfrm>
          <a:prstGeom prst="rect">
            <a:avLst/>
          </a:prstGeom>
        </p:spPr>
      </p:pic>
      <p:sp>
        <p:nvSpPr>
          <p:cNvPr id="4" name="Rubrik 3">
            <a:extLst>
              <a:ext uri="{FF2B5EF4-FFF2-40B4-BE49-F238E27FC236}">
                <a16:creationId xmlns:a16="http://schemas.microsoft.com/office/drawing/2014/main" id="{5F7E537B-0EF1-5245-A984-1653C39CF417}"/>
              </a:ext>
            </a:extLst>
          </p:cNvPr>
          <p:cNvSpPr>
            <a:spLocks noGrp="1"/>
          </p:cNvSpPr>
          <p:nvPr>
            <p:ph type="title"/>
          </p:nvPr>
        </p:nvSpPr>
        <p:spPr>
          <a:xfrm>
            <a:off x="6761424" y="809232"/>
            <a:ext cx="4909730" cy="931045"/>
          </a:xfrm>
        </p:spPr>
        <p:txBody>
          <a:bodyPr anchor="b"/>
          <a:lstStyle/>
          <a:p>
            <a:r>
              <a:rPr lang="sv-SE" sz="3200"/>
              <a:t>Verktyg för klimat- effektuppskattning</a:t>
            </a:r>
            <a:endParaRPr lang="sv-SE"/>
          </a:p>
        </p:txBody>
      </p:sp>
      <p:sp>
        <p:nvSpPr>
          <p:cNvPr id="6" name="Platshållare för text 5">
            <a:extLst>
              <a:ext uri="{FF2B5EF4-FFF2-40B4-BE49-F238E27FC236}">
                <a16:creationId xmlns:a16="http://schemas.microsoft.com/office/drawing/2014/main" id="{68FEA9ED-30B8-6D43-A6F9-56570FDABD02}"/>
              </a:ext>
            </a:extLst>
          </p:cNvPr>
          <p:cNvSpPr>
            <a:spLocks noGrp="1"/>
          </p:cNvSpPr>
          <p:nvPr>
            <p:ph type="body" sz="quarter" idx="14"/>
          </p:nvPr>
        </p:nvSpPr>
        <p:spPr>
          <a:xfrm>
            <a:off x="6493079" y="1887524"/>
            <a:ext cx="5328974" cy="4590670"/>
          </a:xfrm>
        </p:spPr>
        <p:txBody>
          <a:bodyPr vert="horz" lIns="0" tIns="0" rIns="0" bIns="0" rtlCol="0" anchor="t">
            <a:noAutofit/>
          </a:bodyPr>
          <a:lstStyle/>
          <a:p>
            <a:pPr marL="266065" indent="-266065"/>
            <a:r>
              <a:rPr lang="sv-SE" dirty="0"/>
              <a:t>Åtgärder under byggskedet som reducerar</a:t>
            </a:r>
            <a:br>
              <a:rPr lang="sv-SE" dirty="0"/>
            </a:br>
            <a:r>
              <a:rPr lang="sv-SE" dirty="0"/>
              <a:t>klimatpåverkan från bygg- och anläggning. </a:t>
            </a:r>
            <a:br>
              <a:rPr lang="sv-SE" dirty="0"/>
            </a:br>
            <a:r>
              <a:rPr lang="sv-SE" dirty="0"/>
              <a:t>T ex smartare design och medvetna val av produkter och material.</a:t>
            </a:r>
          </a:p>
          <a:p>
            <a:pPr marL="266065" indent="-266065"/>
            <a:r>
              <a:rPr lang="sv-SE" dirty="0"/>
              <a:t>Välj ett typobjekt eller ett material och en klimatförbättrande åtgärd och se effekten på klimatpåverkan. </a:t>
            </a:r>
          </a:p>
          <a:p>
            <a:pPr marL="266065" indent="-266065"/>
            <a:r>
              <a:rPr lang="sv-SE" dirty="0"/>
              <a:t>Fokuserar på klimatpåverkan (utsläpp av växthusgaser), vilket bara är en av många viktiga miljöaspekter.</a:t>
            </a:r>
          </a:p>
        </p:txBody>
      </p:sp>
    </p:spTree>
    <p:extLst>
      <p:ext uri="{BB962C8B-B14F-4D97-AF65-F5344CB8AC3E}">
        <p14:creationId xmlns:p14="http://schemas.microsoft.com/office/powerpoint/2010/main" val="1508233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1CB280B-4C75-4A17-972E-DB300CCBB249}"/>
              </a:ext>
            </a:extLst>
          </p:cNvPr>
          <p:cNvSpPr>
            <a:spLocks noGrp="1"/>
          </p:cNvSpPr>
          <p:nvPr>
            <p:ph type="title"/>
          </p:nvPr>
        </p:nvSpPr>
        <p:spPr/>
        <p:txBody>
          <a:bodyPr/>
          <a:lstStyle/>
          <a:p>
            <a:r>
              <a:rPr lang="sv-SE"/>
              <a:t>Social hänsyn i bygg</a:t>
            </a:r>
          </a:p>
        </p:txBody>
      </p:sp>
    </p:spTree>
    <p:extLst>
      <p:ext uri="{BB962C8B-B14F-4D97-AF65-F5344CB8AC3E}">
        <p14:creationId xmlns:p14="http://schemas.microsoft.com/office/powerpoint/2010/main" val="4257354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6" descr="En bild som visar karta, text&#10;&#10;Automatiskt genererad beskrivning">
            <a:extLst>
              <a:ext uri="{FF2B5EF4-FFF2-40B4-BE49-F238E27FC236}">
                <a16:creationId xmlns:a16="http://schemas.microsoft.com/office/drawing/2014/main" id="{F9DE68BF-4CBD-844C-BEE5-D000B9E8112A}"/>
              </a:ext>
            </a:extLst>
          </p:cNvPr>
          <p:cNvPicPr>
            <a:picLocks noGrp="1" noChangeAspect="1"/>
          </p:cNvPicPr>
          <p:nvPr>
            <p:ph sz="quarter" idx="11"/>
          </p:nvPr>
        </p:nvPicPr>
        <p:blipFill>
          <a:blip r:embed="rId3">
            <a:extLst>
              <a:ext uri="{28A0092B-C50C-407E-A947-70E740481C1C}">
                <a14:useLocalDpi xmlns:a14="http://schemas.microsoft.com/office/drawing/2010/main"/>
              </a:ext>
            </a:extLst>
          </a:blip>
          <a:stretch>
            <a:fillRect/>
          </a:stretch>
        </p:blipFill>
        <p:spPr>
          <a:xfrm>
            <a:off x="-9634" y="-18000"/>
            <a:ext cx="12211267" cy="6876000"/>
          </a:xfrm>
        </p:spPr>
      </p:pic>
      <p:pic>
        <p:nvPicPr>
          <p:cNvPr id="5" name="Bildobjekt 4">
            <a:extLst>
              <a:ext uri="{FF2B5EF4-FFF2-40B4-BE49-F238E27FC236}">
                <a16:creationId xmlns:a16="http://schemas.microsoft.com/office/drawing/2014/main" id="{629BB0E8-3001-C14C-BA3A-10F0734FD3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57975" y="206943"/>
            <a:ext cx="1571642" cy="702000"/>
          </a:xfrm>
          <a:prstGeom prst="rect">
            <a:avLst/>
          </a:prstGeom>
        </p:spPr>
      </p:pic>
    </p:spTree>
    <p:extLst>
      <p:ext uri="{BB962C8B-B14F-4D97-AF65-F5344CB8AC3E}">
        <p14:creationId xmlns:p14="http://schemas.microsoft.com/office/powerpoint/2010/main" val="304578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latshållare för bild 24">
            <a:extLst>
              <a:ext uri="{FF2B5EF4-FFF2-40B4-BE49-F238E27FC236}">
                <a16:creationId xmlns:a16="http://schemas.microsoft.com/office/drawing/2014/main" id="{D7A1D95D-4BCB-4C38-B951-2F121B6E6EAA}"/>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30260" r="30260"/>
          <a:stretch>
            <a:fillRect/>
          </a:stretch>
        </p:blipFill>
        <p:spPr/>
      </p:pic>
      <p:sp>
        <p:nvSpPr>
          <p:cNvPr id="13" name="Platshållare för text 12">
            <a:extLst>
              <a:ext uri="{FF2B5EF4-FFF2-40B4-BE49-F238E27FC236}">
                <a16:creationId xmlns:a16="http://schemas.microsoft.com/office/drawing/2014/main" id="{D4415891-3280-416D-902B-C07522325179}"/>
              </a:ext>
            </a:extLst>
          </p:cNvPr>
          <p:cNvSpPr>
            <a:spLocks noGrp="1"/>
          </p:cNvSpPr>
          <p:nvPr>
            <p:ph type="body" sz="quarter" idx="14"/>
          </p:nvPr>
        </p:nvSpPr>
        <p:spPr/>
        <p:txBody>
          <a:bodyPr/>
          <a:lstStyle/>
          <a:p>
            <a:r>
              <a:rPr lang="sv-SE" dirty="0"/>
              <a:t>Program</a:t>
            </a:r>
          </a:p>
        </p:txBody>
      </p:sp>
      <p:sp>
        <p:nvSpPr>
          <p:cNvPr id="20" name="Platshållare för text 19">
            <a:extLst>
              <a:ext uri="{FF2B5EF4-FFF2-40B4-BE49-F238E27FC236}">
                <a16:creationId xmlns:a16="http://schemas.microsoft.com/office/drawing/2014/main" id="{8E53B329-B167-4B4F-8FB7-B861C8D09E5B}"/>
              </a:ext>
            </a:extLst>
          </p:cNvPr>
          <p:cNvSpPr>
            <a:spLocks noGrp="1"/>
          </p:cNvSpPr>
          <p:nvPr>
            <p:ph type="body" sz="quarter" idx="16"/>
          </p:nvPr>
        </p:nvSpPr>
        <p:spPr/>
        <p:txBody>
          <a:bodyPr/>
          <a:lstStyle/>
          <a:p>
            <a:endParaRPr lang="sv-SE"/>
          </a:p>
        </p:txBody>
      </p:sp>
      <p:pic>
        <p:nvPicPr>
          <p:cNvPr id="27" name="Bildobjekt 26">
            <a:extLst>
              <a:ext uri="{FF2B5EF4-FFF2-40B4-BE49-F238E27FC236}">
                <a16:creationId xmlns:a16="http://schemas.microsoft.com/office/drawing/2014/main" id="{C468B41D-1CC2-4457-869F-058277613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047" y="1546319"/>
            <a:ext cx="1078497" cy="1080000"/>
          </a:xfrm>
          <a:prstGeom prst="rect">
            <a:avLst/>
          </a:prstGeom>
        </p:spPr>
      </p:pic>
      <p:pic>
        <p:nvPicPr>
          <p:cNvPr id="29" name="Bildobjekt 28">
            <a:extLst>
              <a:ext uri="{FF2B5EF4-FFF2-40B4-BE49-F238E27FC236}">
                <a16:creationId xmlns:a16="http://schemas.microsoft.com/office/drawing/2014/main" id="{D504D952-AF7C-453C-8005-90EA04075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92" y="1546319"/>
            <a:ext cx="1078500" cy="1080000"/>
          </a:xfrm>
          <a:prstGeom prst="rect">
            <a:avLst/>
          </a:prstGeom>
        </p:spPr>
      </p:pic>
      <p:sp>
        <p:nvSpPr>
          <p:cNvPr id="32" name="textruta 31">
            <a:extLst>
              <a:ext uri="{FF2B5EF4-FFF2-40B4-BE49-F238E27FC236}">
                <a16:creationId xmlns:a16="http://schemas.microsoft.com/office/drawing/2014/main" id="{21F9BD5F-406B-496B-96D8-9D19C66C551B}"/>
              </a:ext>
            </a:extLst>
          </p:cNvPr>
          <p:cNvSpPr txBox="1"/>
          <p:nvPr/>
        </p:nvSpPr>
        <p:spPr>
          <a:xfrm>
            <a:off x="3080215" y="1519133"/>
            <a:ext cx="484339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40" normalizeH="0" baseline="0" noProof="0" dirty="0">
                <a:ln>
                  <a:noFill/>
                </a:ln>
                <a:solidFill>
                  <a:srgbClr val="143275"/>
                </a:solidFill>
                <a:effectLst/>
                <a:uLnTx/>
                <a:uFillTx/>
                <a:latin typeface="Arial"/>
                <a:ea typeface="+mn-ea"/>
                <a:cs typeface="+mn-cs"/>
              </a:rPr>
              <a:t>09.00  Välkommen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40" normalizeH="0" baseline="0" noProof="0" dirty="0">
                <a:ln>
                  <a:noFill/>
                </a:ln>
                <a:solidFill>
                  <a:srgbClr val="143275"/>
                </a:solidFill>
                <a:effectLst/>
                <a:uLnTx/>
                <a:uFillTx/>
                <a:latin typeface="Arial"/>
                <a:ea typeface="+mn-ea"/>
                <a:cs typeface="+mn-cs"/>
              </a:rPr>
              <a:t>Dagens moderator </a:t>
            </a:r>
            <a:r>
              <a:rPr kumimoji="0" lang="sv-SE" sz="1400" b="1" i="0" u="none" strike="noStrike" kern="1200" cap="none" spc="40" normalizeH="0" baseline="0" noProof="0" dirty="0">
                <a:ln>
                  <a:noFill/>
                </a:ln>
                <a:solidFill>
                  <a:srgbClr val="143275"/>
                </a:solidFill>
                <a:effectLst/>
                <a:uLnTx/>
                <a:uFillTx/>
                <a:latin typeface="Arial"/>
                <a:ea typeface="+mn-ea"/>
                <a:cs typeface="+mn-cs"/>
              </a:rPr>
              <a:t>Håkan Isfalk</a:t>
            </a:r>
            <a:r>
              <a:rPr kumimoji="0" lang="sv-SE" sz="1400" b="0" i="0" u="none" strike="noStrike" kern="1200" cap="none" spc="40" normalizeH="0" baseline="0" noProof="0" dirty="0">
                <a:ln>
                  <a:noFill/>
                </a:ln>
                <a:solidFill>
                  <a:srgbClr val="143275"/>
                </a:solidFill>
                <a:effectLst/>
                <a:uLnTx/>
                <a:uFillTx/>
                <a:latin typeface="Arial"/>
                <a:ea typeface="+mn-ea"/>
                <a:cs typeface="+mn-cs"/>
              </a:rPr>
              <a:t>, marknadschef, Skanska tillsammans med </a:t>
            </a:r>
            <a:r>
              <a:rPr kumimoji="0" lang="sv-SE" sz="1400" b="1" i="0" u="none" strike="noStrike" kern="1200" cap="none" spc="40" normalizeH="0" baseline="0" noProof="0" dirty="0">
                <a:ln>
                  <a:noFill/>
                </a:ln>
                <a:solidFill>
                  <a:srgbClr val="143275"/>
                </a:solidFill>
                <a:effectLst/>
                <a:uLnTx/>
                <a:uFillTx/>
                <a:latin typeface="Arial"/>
                <a:ea typeface="+mn-ea"/>
                <a:cs typeface="+mn-cs"/>
              </a:rPr>
              <a:t>Lars Jonson</a:t>
            </a:r>
            <a:r>
              <a:rPr kumimoji="0" lang="sv-SE" sz="1400" b="0" i="0" u="none" strike="noStrike" kern="1200" cap="none" spc="40" normalizeH="0" baseline="0" noProof="0" dirty="0">
                <a:ln>
                  <a:noFill/>
                </a:ln>
                <a:solidFill>
                  <a:srgbClr val="143275"/>
                </a:solidFill>
                <a:effectLst/>
                <a:uLnTx/>
                <a:uFillTx/>
                <a:latin typeface="Arial"/>
                <a:ea typeface="+mn-ea"/>
                <a:cs typeface="+mn-cs"/>
              </a:rPr>
              <a:t>, affärsutvecklingsdirektör.</a:t>
            </a:r>
          </a:p>
        </p:txBody>
      </p:sp>
      <p:pic>
        <p:nvPicPr>
          <p:cNvPr id="34" name="Bildobjekt 33">
            <a:extLst>
              <a:ext uri="{FF2B5EF4-FFF2-40B4-BE49-F238E27FC236}">
                <a16:creationId xmlns:a16="http://schemas.microsoft.com/office/drawing/2014/main" id="{A4933CAF-41DD-43AB-BA6C-1B0956886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78" y="3037044"/>
            <a:ext cx="1080000" cy="1080000"/>
          </a:xfrm>
          <a:prstGeom prst="rect">
            <a:avLst/>
          </a:prstGeom>
        </p:spPr>
      </p:pic>
      <p:pic>
        <p:nvPicPr>
          <p:cNvPr id="36" name="Bildobjekt 35">
            <a:extLst>
              <a:ext uri="{FF2B5EF4-FFF2-40B4-BE49-F238E27FC236}">
                <a16:creationId xmlns:a16="http://schemas.microsoft.com/office/drawing/2014/main" id="{49786B8B-0B75-4A87-BDE5-5899B9C50C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1308" y="2946773"/>
            <a:ext cx="1204282" cy="1204282"/>
          </a:xfrm>
          <a:prstGeom prst="rect">
            <a:avLst/>
          </a:prstGeom>
        </p:spPr>
      </p:pic>
      <p:sp>
        <p:nvSpPr>
          <p:cNvPr id="37" name="textruta 36">
            <a:extLst>
              <a:ext uri="{FF2B5EF4-FFF2-40B4-BE49-F238E27FC236}">
                <a16:creationId xmlns:a16="http://schemas.microsoft.com/office/drawing/2014/main" id="{D2D2628A-D158-408A-AADD-311F9AC6B346}"/>
              </a:ext>
            </a:extLst>
          </p:cNvPr>
          <p:cNvSpPr txBox="1"/>
          <p:nvPr/>
        </p:nvSpPr>
        <p:spPr>
          <a:xfrm>
            <a:off x="3057409" y="2496685"/>
            <a:ext cx="4772141"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40" normalizeH="0" baseline="0" noProof="0" dirty="0">
                <a:ln>
                  <a:noFill/>
                </a:ln>
                <a:solidFill>
                  <a:srgbClr val="143275"/>
                </a:solidFill>
                <a:effectLst/>
                <a:uLnTx/>
                <a:uFillTx/>
                <a:latin typeface="Arial"/>
                <a:ea typeface="+mn-ea"/>
                <a:cs typeface="+mn-cs"/>
              </a:rPr>
              <a:t>09.10  Upphandlingsmyndigheten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40" normalizeH="0" baseline="0" noProof="0" dirty="0">
                <a:ln>
                  <a:noFill/>
                </a:ln>
                <a:solidFill>
                  <a:srgbClr val="143275"/>
                </a:solidFill>
                <a:effectLst/>
                <a:uLnTx/>
                <a:uFillTx/>
                <a:latin typeface="Arial"/>
                <a:ea typeface="+mn-ea"/>
                <a:cs typeface="+mn-cs"/>
              </a:rPr>
              <a:t>Patrick Amofah </a:t>
            </a:r>
            <a:r>
              <a:rPr kumimoji="0" lang="sv-SE" sz="1400" b="0" i="0" u="none" strike="noStrike" kern="1200" cap="none" spc="40" normalizeH="0" baseline="0" noProof="0" dirty="0">
                <a:ln>
                  <a:noFill/>
                </a:ln>
                <a:solidFill>
                  <a:srgbClr val="143275"/>
                </a:solidFill>
                <a:effectLst/>
                <a:uLnTx/>
                <a:uFillTx/>
                <a:latin typeface="Arial"/>
                <a:ea typeface="+mn-ea"/>
                <a:cs typeface="+mn-cs"/>
              </a:rPr>
              <a:t>och </a:t>
            </a:r>
            <a:r>
              <a:rPr kumimoji="0" lang="sv-SE" sz="1400" b="1" i="0" u="none" strike="noStrike" kern="1200" cap="none" spc="40" normalizeH="0" baseline="0" noProof="0" dirty="0">
                <a:ln>
                  <a:noFill/>
                </a:ln>
                <a:solidFill>
                  <a:srgbClr val="143275"/>
                </a:solidFill>
                <a:effectLst/>
                <a:uLnTx/>
                <a:uFillTx/>
                <a:latin typeface="Arial"/>
                <a:ea typeface="+mn-ea"/>
                <a:cs typeface="+mn-cs"/>
              </a:rPr>
              <a:t>Ellionor Triay Strömvall </a:t>
            </a:r>
            <a:r>
              <a:rPr kumimoji="0" lang="sv-SE" sz="1400" b="0" i="0" u="none" strike="noStrike" kern="1200" cap="none" spc="40" normalizeH="0" baseline="0" noProof="0" dirty="0">
                <a:ln>
                  <a:noFill/>
                </a:ln>
                <a:solidFill>
                  <a:srgbClr val="143275"/>
                </a:solidFill>
                <a:effectLst/>
                <a:uLnTx/>
                <a:uFillTx/>
                <a:latin typeface="Arial"/>
                <a:ea typeface="+mn-ea"/>
                <a:cs typeface="+mn-cs"/>
              </a:rPr>
              <a:t>från Upphandlingsmyndigheten om det stöd och de rekommendationer kring hållbarhet i upphandling som tagits fram i syfte att hjälpa upphandlande myndigheter att upphandla varor och tjänster inom bygg och anläggning.</a:t>
            </a:r>
          </a:p>
        </p:txBody>
      </p:sp>
      <p:sp>
        <p:nvSpPr>
          <p:cNvPr id="38" name="textruta 37">
            <a:extLst>
              <a:ext uri="{FF2B5EF4-FFF2-40B4-BE49-F238E27FC236}">
                <a16:creationId xmlns:a16="http://schemas.microsoft.com/office/drawing/2014/main" id="{1F80775E-D733-4017-B9A8-EF7585828403}"/>
              </a:ext>
            </a:extLst>
          </p:cNvPr>
          <p:cNvSpPr txBox="1"/>
          <p:nvPr/>
        </p:nvSpPr>
        <p:spPr>
          <a:xfrm>
            <a:off x="3080216" y="4332365"/>
            <a:ext cx="4843394" cy="252376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40" normalizeH="0" baseline="0" noProof="0" dirty="0">
                <a:ln>
                  <a:noFill/>
                </a:ln>
                <a:solidFill>
                  <a:srgbClr val="143275"/>
                </a:solidFill>
                <a:effectLst/>
                <a:uLnTx/>
                <a:uFillTx/>
                <a:latin typeface="Arial"/>
                <a:ea typeface="+mn-ea"/>
                <a:cs typeface="+mn-cs"/>
              </a:rPr>
              <a:t>09.30 Huddinge kommun och Upphandling Södertörn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40" normalizeH="0" baseline="0" noProof="0" dirty="0">
                <a:ln>
                  <a:noFill/>
                </a:ln>
                <a:solidFill>
                  <a:srgbClr val="143275"/>
                </a:solidFill>
                <a:effectLst/>
                <a:uLnTx/>
                <a:uFillTx/>
                <a:latin typeface="Arial"/>
                <a:ea typeface="+mn-ea"/>
                <a:cs typeface="+mn-cs"/>
              </a:rPr>
              <a:t>Lena Mårdh</a:t>
            </a:r>
            <a:r>
              <a:rPr kumimoji="0" lang="sv-SE" sz="1400" b="0" i="0" u="none" strike="noStrike" kern="1200" cap="none" spc="40" normalizeH="0" baseline="0" noProof="0" dirty="0">
                <a:ln>
                  <a:noFill/>
                </a:ln>
                <a:solidFill>
                  <a:srgbClr val="143275"/>
                </a:solidFill>
                <a:effectLst/>
                <a:uLnTx/>
                <a:uFillTx/>
                <a:latin typeface="Arial"/>
                <a:ea typeface="+mn-ea"/>
                <a:cs typeface="+mn-cs"/>
              </a:rPr>
              <a:t>, </a:t>
            </a:r>
            <a:r>
              <a:rPr kumimoji="0" lang="sv-SE" sz="1400" b="0" i="0" u="none" strike="noStrike" kern="1200" cap="none" spc="40" normalizeH="0" baseline="0" noProof="0" dirty="0" err="1">
                <a:ln>
                  <a:noFill/>
                </a:ln>
                <a:solidFill>
                  <a:srgbClr val="143275"/>
                </a:solidFill>
                <a:effectLst/>
                <a:uLnTx/>
                <a:uFillTx/>
                <a:latin typeface="Arial"/>
                <a:ea typeface="+mn-ea"/>
                <a:cs typeface="+mn-cs"/>
              </a:rPr>
              <a:t>Hållbarhetsstrateg</a:t>
            </a:r>
            <a:r>
              <a:rPr kumimoji="0" lang="sv-SE" sz="1400" b="0" i="0" u="none" strike="noStrike" kern="1200" cap="none" spc="40" normalizeH="0" baseline="0" noProof="0" dirty="0">
                <a:ln>
                  <a:noFill/>
                </a:ln>
                <a:solidFill>
                  <a:srgbClr val="143275"/>
                </a:solidFill>
                <a:effectLst/>
                <a:uLnTx/>
                <a:uFillTx/>
                <a:latin typeface="Arial"/>
                <a:ea typeface="+mn-ea"/>
                <a:cs typeface="+mn-cs"/>
              </a:rPr>
              <a:t> i Huddinge kommun och Upphandling Södertörn delar med sig av sina erfarenheter och ger exempel på hur de arbetat med hållbarhetskriterier i upphandlingar.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40" normalizeH="0" baseline="0" noProof="0" dirty="0">
              <a:ln>
                <a:noFill/>
              </a:ln>
              <a:solidFill>
                <a:srgbClr val="14327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40" normalizeH="0" baseline="0" noProof="0" dirty="0">
              <a:ln>
                <a:noFill/>
              </a:ln>
              <a:solidFill>
                <a:srgbClr val="14327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40" normalizeH="0" baseline="0" noProof="0" dirty="0">
                <a:ln>
                  <a:noFill/>
                </a:ln>
                <a:solidFill>
                  <a:srgbClr val="143275"/>
                </a:solidFill>
                <a:effectLst/>
                <a:uLnTx/>
                <a:uFillTx/>
                <a:latin typeface="Arial"/>
                <a:ea typeface="+mn-ea"/>
                <a:cs typeface="+mn-cs"/>
              </a:rPr>
              <a:t>09.50 Gemensamt panelsamtal</a:t>
            </a:r>
            <a:br>
              <a:rPr kumimoji="0" lang="sv-SE" sz="1500" b="1" i="0" u="none" strike="noStrike" kern="1200" cap="none" spc="40" normalizeH="0" baseline="0" noProof="0" dirty="0">
                <a:ln>
                  <a:noFill/>
                </a:ln>
                <a:solidFill>
                  <a:srgbClr val="143275"/>
                </a:solidFill>
                <a:effectLst/>
                <a:uLnTx/>
                <a:uFillTx/>
                <a:latin typeface="Arial"/>
                <a:ea typeface="+mn-ea"/>
                <a:cs typeface="+mn-cs"/>
              </a:rPr>
            </a:br>
            <a:endParaRPr kumimoji="0" lang="sv-SE" sz="1500" b="1" i="0" u="none" strike="noStrike" kern="1200" cap="none" spc="40" normalizeH="0" baseline="0" noProof="0" dirty="0">
              <a:ln>
                <a:noFill/>
              </a:ln>
              <a:solidFill>
                <a:srgbClr val="14327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40" normalizeH="0" baseline="0" noProof="0" dirty="0">
                <a:ln>
                  <a:noFill/>
                </a:ln>
                <a:solidFill>
                  <a:srgbClr val="143275"/>
                </a:solidFill>
                <a:effectLst/>
                <a:uLnTx/>
                <a:uFillTx/>
                <a:latin typeface="Arial"/>
                <a:ea typeface="+mn-ea"/>
                <a:cs typeface="+mn-cs"/>
              </a:rPr>
              <a:t>10.00 Avslut</a:t>
            </a:r>
          </a:p>
        </p:txBody>
      </p:sp>
      <p:pic>
        <p:nvPicPr>
          <p:cNvPr id="40" name="Bildobjekt 39">
            <a:extLst>
              <a:ext uri="{FF2B5EF4-FFF2-40B4-BE49-F238E27FC236}">
                <a16:creationId xmlns:a16="http://schemas.microsoft.com/office/drawing/2014/main" id="{C7909EB6-4064-4508-8A14-833F8A1422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4847" y="4679808"/>
            <a:ext cx="1076697" cy="1080000"/>
          </a:xfrm>
          <a:prstGeom prst="rect">
            <a:avLst/>
          </a:prstGeom>
        </p:spPr>
      </p:pic>
    </p:spTree>
    <p:extLst>
      <p:ext uri="{BB962C8B-B14F-4D97-AF65-F5344CB8AC3E}">
        <p14:creationId xmlns:p14="http://schemas.microsoft.com/office/powerpoint/2010/main" val="3854043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1831CC4-071B-4F5A-AB26-F79239216752}"/>
              </a:ext>
            </a:extLst>
          </p:cNvPr>
          <p:cNvSpPr>
            <a:spLocks noGrp="1"/>
          </p:cNvSpPr>
          <p:nvPr>
            <p:ph type="title"/>
          </p:nvPr>
        </p:nvSpPr>
        <p:spPr>
          <a:xfrm>
            <a:off x="7020000" y="1052514"/>
            <a:ext cx="4140000" cy="500864"/>
          </a:xfrm>
        </p:spPr>
        <p:txBody>
          <a:bodyPr anchor="t">
            <a:normAutofit/>
          </a:bodyPr>
          <a:lstStyle/>
          <a:p>
            <a:r>
              <a:rPr lang="sv-SE"/>
              <a:t>Arbetsrättsliga villkor </a:t>
            </a:r>
          </a:p>
        </p:txBody>
      </p:sp>
      <p:pic>
        <p:nvPicPr>
          <p:cNvPr id="18" name="Platshållare för bild 17" descr="En bild som visar utomhus, person&#10;&#10;Automatiskt genererad beskrivning">
            <a:extLst>
              <a:ext uri="{FF2B5EF4-FFF2-40B4-BE49-F238E27FC236}">
                <a16:creationId xmlns:a16="http://schemas.microsoft.com/office/drawing/2014/main" id="{33093545-7024-4CED-AE50-27A1EC45BD1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323999" y="324000"/>
            <a:ext cx="5772001" cy="6210000"/>
          </a:xfrm>
        </p:spPr>
      </p:pic>
      <p:sp>
        <p:nvSpPr>
          <p:cNvPr id="5" name="Platshållare för text 4">
            <a:extLst>
              <a:ext uri="{FF2B5EF4-FFF2-40B4-BE49-F238E27FC236}">
                <a16:creationId xmlns:a16="http://schemas.microsoft.com/office/drawing/2014/main" id="{88C8954E-FFA7-47B8-8765-5B7E5DB147BE}"/>
              </a:ext>
            </a:extLst>
          </p:cNvPr>
          <p:cNvSpPr>
            <a:spLocks noGrp="1"/>
          </p:cNvSpPr>
          <p:nvPr>
            <p:ph type="body" sz="quarter" idx="14"/>
          </p:nvPr>
        </p:nvSpPr>
        <p:spPr>
          <a:xfrm>
            <a:off x="7020000" y="1836000"/>
            <a:ext cx="4140125" cy="3992400"/>
          </a:xfrm>
        </p:spPr>
        <p:txBody>
          <a:bodyPr>
            <a:noAutofit/>
          </a:bodyPr>
          <a:lstStyle/>
          <a:p>
            <a:r>
              <a:rPr lang="sv-SE"/>
              <a:t>De som utför offentliga kontrakt ska inte fara illa </a:t>
            </a:r>
          </a:p>
          <a:p>
            <a:r>
              <a:rPr lang="sv-SE"/>
              <a:t>En upphandlande myndighet ska, om det är behövligt, kräva att leverantören fullgör kontraktet enligt angivna villkor om lön, semester och arbetstid</a:t>
            </a:r>
          </a:p>
          <a:p>
            <a:r>
              <a:rPr lang="sv-SE"/>
              <a:t>”Behövligt”= Risk för oskäliga arbetsvillkor</a:t>
            </a:r>
          </a:p>
          <a:p>
            <a:r>
              <a:rPr lang="sv-SE"/>
              <a:t>Underleverantörer som direkt medverkar</a:t>
            </a:r>
          </a:p>
          <a:p>
            <a:r>
              <a:rPr lang="sv-SE"/>
              <a:t>Över tröskelvärdet</a:t>
            </a:r>
          </a:p>
          <a:p>
            <a:endParaRPr lang="sv-SE"/>
          </a:p>
        </p:txBody>
      </p:sp>
    </p:spTree>
    <p:extLst>
      <p:ext uri="{BB962C8B-B14F-4D97-AF65-F5344CB8AC3E}">
        <p14:creationId xmlns:p14="http://schemas.microsoft.com/office/powerpoint/2010/main" val="1149747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3E64DBC-F760-42BC-99E7-AE5D297274EA}"/>
              </a:ext>
            </a:extLst>
          </p:cNvPr>
          <p:cNvSpPr/>
          <p:nvPr/>
        </p:nvSpPr>
        <p:spPr>
          <a:xfrm>
            <a:off x="532843" y="383890"/>
            <a:ext cx="4711111" cy="6251007"/>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363D364-ED83-4CC5-BB7F-F678D7D2BCB1}"/>
              </a:ext>
            </a:extLst>
          </p:cNvPr>
          <p:cNvSpPr>
            <a:spLocks noGrp="1"/>
          </p:cNvSpPr>
          <p:nvPr>
            <p:ph type="title"/>
          </p:nvPr>
        </p:nvSpPr>
        <p:spPr>
          <a:xfrm>
            <a:off x="1363464" y="1054800"/>
            <a:ext cx="9000434" cy="399427"/>
          </a:xfrm>
        </p:spPr>
        <p:txBody>
          <a:bodyPr/>
          <a:lstStyle/>
          <a:p>
            <a:r>
              <a:rPr lang="sv-SE"/>
              <a:t>Riskanalystjänsten </a:t>
            </a:r>
          </a:p>
        </p:txBody>
      </p:sp>
      <p:pic>
        <p:nvPicPr>
          <p:cNvPr id="6" name="Bildobjekt 5">
            <a:extLst>
              <a:ext uri="{FF2B5EF4-FFF2-40B4-BE49-F238E27FC236}">
                <a16:creationId xmlns:a16="http://schemas.microsoft.com/office/drawing/2014/main" id="{DF8505C9-1A0D-44E1-A33D-0B291AFA3A46}"/>
              </a:ext>
            </a:extLst>
          </p:cNvPr>
          <p:cNvPicPr>
            <a:picLocks noChangeAspect="1"/>
          </p:cNvPicPr>
          <p:nvPr/>
        </p:nvPicPr>
        <p:blipFill>
          <a:blip r:embed="rId3"/>
          <a:stretch>
            <a:fillRect/>
          </a:stretch>
        </p:blipFill>
        <p:spPr>
          <a:xfrm>
            <a:off x="679768" y="500201"/>
            <a:ext cx="4417260" cy="2445921"/>
          </a:xfrm>
          <a:prstGeom prst="rect">
            <a:avLst/>
          </a:prstGeom>
        </p:spPr>
      </p:pic>
      <p:pic>
        <p:nvPicPr>
          <p:cNvPr id="9" name="Bildobjekt 8">
            <a:extLst>
              <a:ext uri="{FF2B5EF4-FFF2-40B4-BE49-F238E27FC236}">
                <a16:creationId xmlns:a16="http://schemas.microsoft.com/office/drawing/2014/main" id="{0944D96C-6A84-47FF-AEBF-8EF6251DAF91}"/>
              </a:ext>
            </a:extLst>
          </p:cNvPr>
          <p:cNvPicPr>
            <a:picLocks noChangeAspect="1"/>
          </p:cNvPicPr>
          <p:nvPr/>
        </p:nvPicPr>
        <p:blipFill>
          <a:blip r:embed="rId4"/>
          <a:stretch>
            <a:fillRect/>
          </a:stretch>
        </p:blipFill>
        <p:spPr>
          <a:xfrm>
            <a:off x="1226435" y="2941787"/>
            <a:ext cx="3087111" cy="3688775"/>
          </a:xfrm>
          <a:prstGeom prst="rect">
            <a:avLst/>
          </a:prstGeom>
        </p:spPr>
      </p:pic>
      <p:pic>
        <p:nvPicPr>
          <p:cNvPr id="8" name="Bildobjekt 7">
            <a:extLst>
              <a:ext uri="{FF2B5EF4-FFF2-40B4-BE49-F238E27FC236}">
                <a16:creationId xmlns:a16="http://schemas.microsoft.com/office/drawing/2014/main" id="{AED4B537-FA3D-4417-8ED8-87257287760F}"/>
              </a:ext>
            </a:extLst>
          </p:cNvPr>
          <p:cNvPicPr>
            <a:picLocks noChangeAspect="1"/>
          </p:cNvPicPr>
          <p:nvPr/>
        </p:nvPicPr>
        <p:blipFill>
          <a:blip r:embed="rId5"/>
          <a:stretch>
            <a:fillRect/>
          </a:stretch>
        </p:blipFill>
        <p:spPr>
          <a:xfrm>
            <a:off x="5097028" y="388556"/>
            <a:ext cx="3981721" cy="3008553"/>
          </a:xfrm>
          <a:prstGeom prst="rect">
            <a:avLst/>
          </a:prstGeom>
          <a:effectLst>
            <a:outerShdw blurRad="63500" sx="102000" sy="102000" algn="ctr" rotWithShape="0">
              <a:prstClr val="black">
                <a:alpha val="40000"/>
              </a:prstClr>
            </a:outerShdw>
          </a:effectLst>
        </p:spPr>
      </p:pic>
      <p:pic>
        <p:nvPicPr>
          <p:cNvPr id="7" name="Bild 6">
            <a:extLst>
              <a:ext uri="{FF2B5EF4-FFF2-40B4-BE49-F238E27FC236}">
                <a16:creationId xmlns:a16="http://schemas.microsoft.com/office/drawing/2014/main" id="{51F7C2F2-ED20-4DA5-945B-47342FF775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76" y="3460890"/>
            <a:ext cx="4966571" cy="3187960"/>
          </a:xfrm>
          <a:prstGeom prst="rect">
            <a:avLst/>
          </a:prstGeom>
          <a:effectLst>
            <a:outerShdw blurRad="63500" sx="102000" sy="102000" algn="ctr" rotWithShape="0">
              <a:prstClr val="black">
                <a:alpha val="40000"/>
              </a:prstClr>
            </a:outerShdw>
          </a:effectLst>
        </p:spPr>
      </p:pic>
      <p:pic>
        <p:nvPicPr>
          <p:cNvPr id="11" name="Bild 10" descr="Värld med hel fyllning">
            <a:extLst>
              <a:ext uri="{FF2B5EF4-FFF2-40B4-BE49-F238E27FC236}">
                <a16:creationId xmlns:a16="http://schemas.microsoft.com/office/drawing/2014/main" id="{28D21C9E-F0E9-43FB-B2CE-D68BE33F1C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60945" y="1591056"/>
            <a:ext cx="1990406" cy="1990406"/>
          </a:xfrm>
          <a:prstGeom prst="rect">
            <a:avLst/>
          </a:prstGeom>
        </p:spPr>
      </p:pic>
    </p:spTree>
    <p:extLst>
      <p:ext uri="{BB962C8B-B14F-4D97-AF65-F5344CB8AC3E}">
        <p14:creationId xmlns:p14="http://schemas.microsoft.com/office/powerpoint/2010/main" val="2846649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6A3869-D175-4729-ABDA-87F1D5BA8D64}"/>
              </a:ext>
            </a:extLst>
          </p:cNvPr>
          <p:cNvSpPr>
            <a:spLocks noGrp="1"/>
          </p:cNvSpPr>
          <p:nvPr>
            <p:ph type="title"/>
          </p:nvPr>
        </p:nvSpPr>
        <p:spPr>
          <a:xfrm>
            <a:off x="7020000" y="1052514"/>
            <a:ext cx="4140000" cy="500864"/>
          </a:xfrm>
        </p:spPr>
        <p:txBody>
          <a:bodyPr anchor="t">
            <a:normAutofit fontScale="90000"/>
          </a:bodyPr>
          <a:lstStyle/>
          <a:p>
            <a:r>
              <a:rPr lang="sv-SE"/>
              <a:t>Planera och utforma  samhällen för alla</a:t>
            </a:r>
          </a:p>
        </p:txBody>
      </p:sp>
      <p:pic>
        <p:nvPicPr>
          <p:cNvPr id="8" name="Platshållare för bild 7" descr="En bild som visar utomhus, bänk, promenerar, trottoar&#10;&#10;Automatiskt genererad beskrivning">
            <a:extLst>
              <a:ext uri="{FF2B5EF4-FFF2-40B4-BE49-F238E27FC236}">
                <a16:creationId xmlns:a16="http://schemas.microsoft.com/office/drawing/2014/main" id="{3CEAFEF8-A623-44F1-B5E0-0BB30221B5C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6" b="6"/>
          <a:stretch/>
        </p:blipFill>
        <p:spPr>
          <a:xfrm>
            <a:off x="323999" y="324000"/>
            <a:ext cx="5772001" cy="6210000"/>
          </a:xfrm>
          <a:noFill/>
        </p:spPr>
      </p:pic>
      <p:sp>
        <p:nvSpPr>
          <p:cNvPr id="3" name="Platshållare för text 2">
            <a:extLst>
              <a:ext uri="{FF2B5EF4-FFF2-40B4-BE49-F238E27FC236}">
                <a16:creationId xmlns:a16="http://schemas.microsoft.com/office/drawing/2014/main" id="{B7CBAD0F-51AE-4403-9BC9-17EFB78E7EF4}"/>
              </a:ext>
            </a:extLst>
          </p:cNvPr>
          <p:cNvSpPr>
            <a:spLocks noGrp="1"/>
          </p:cNvSpPr>
          <p:nvPr>
            <p:ph type="body" sz="quarter" idx="14"/>
          </p:nvPr>
        </p:nvSpPr>
        <p:spPr>
          <a:xfrm>
            <a:off x="7019925" y="2066544"/>
            <a:ext cx="4140200" cy="3761169"/>
          </a:xfrm>
        </p:spPr>
        <p:txBody>
          <a:bodyPr vert="horz" lIns="0" tIns="0" rIns="0" bIns="0" rtlCol="0" anchor="t">
            <a:noAutofit/>
          </a:bodyPr>
          <a:lstStyle/>
          <a:p>
            <a:pPr marL="266065" indent="-266065"/>
            <a:r>
              <a:rPr lang="sv-SE"/>
              <a:t>Lagkrav att ”beakta samtliga användares behov”</a:t>
            </a:r>
          </a:p>
          <a:p>
            <a:pPr marL="266065" indent="-266065"/>
            <a:r>
              <a:rPr lang="sv-SE"/>
              <a:t>Universell utformning av produkter, tjänster och miljöer som är användbara för så många som möjligt</a:t>
            </a:r>
          </a:p>
          <a:p>
            <a:pPr marL="266065" indent="-266065"/>
            <a:r>
              <a:rPr lang="sv-SE"/>
              <a:t>Utgår från att vi alla är olika och har olika förutsättningar</a:t>
            </a:r>
          </a:p>
          <a:p>
            <a:pPr marL="266065" indent="-266065"/>
            <a:r>
              <a:rPr lang="sv-SE"/>
              <a:t>Involvera användarna och icke-användare</a:t>
            </a:r>
          </a:p>
          <a:p>
            <a:pPr marL="266065" indent="-266065"/>
            <a:r>
              <a:rPr lang="sv-SE"/>
              <a:t>Möjliggöra likvärdig användning</a:t>
            </a:r>
          </a:p>
          <a:p>
            <a:pPr marL="266065" indent="-266065"/>
            <a:endParaRPr lang="sv-SE"/>
          </a:p>
          <a:p>
            <a:pPr marL="266065" indent="-266065"/>
            <a:endParaRPr lang="sv-SE"/>
          </a:p>
          <a:p>
            <a:pPr marL="266065" indent="-266065"/>
            <a:endParaRPr lang="sv-SE"/>
          </a:p>
        </p:txBody>
      </p:sp>
    </p:spTree>
    <p:extLst>
      <p:ext uri="{BB962C8B-B14F-4D97-AF65-F5344CB8AC3E}">
        <p14:creationId xmlns:p14="http://schemas.microsoft.com/office/powerpoint/2010/main" val="408413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61681B-A0F1-1246-AAA7-0BF86CF0B4F3}"/>
              </a:ext>
            </a:extLst>
          </p:cNvPr>
          <p:cNvSpPr>
            <a:spLocks noGrp="1"/>
          </p:cNvSpPr>
          <p:nvPr>
            <p:ph type="title"/>
          </p:nvPr>
        </p:nvSpPr>
        <p:spPr>
          <a:xfrm>
            <a:off x="1131277" y="1003534"/>
            <a:ext cx="4162560" cy="445781"/>
          </a:xfrm>
        </p:spPr>
        <p:txBody>
          <a:bodyPr/>
          <a:lstStyle/>
          <a:p>
            <a:r>
              <a:rPr lang="sv-SE"/>
              <a:t>Sysselsättningskrav</a:t>
            </a:r>
          </a:p>
        </p:txBody>
      </p:sp>
      <p:pic>
        <p:nvPicPr>
          <p:cNvPr id="9" name="Platshållare för innehåll 8">
            <a:extLst>
              <a:ext uri="{FF2B5EF4-FFF2-40B4-BE49-F238E27FC236}">
                <a16:creationId xmlns:a16="http://schemas.microsoft.com/office/drawing/2014/main" id="{FCB3C53C-C9BA-4D98-9081-CB268088524C}"/>
              </a:ext>
            </a:extLst>
          </p:cNvPr>
          <p:cNvPicPr>
            <a:picLocks noGrp="1" noChangeAspect="1"/>
          </p:cNvPicPr>
          <p:nvPr>
            <p:ph sz="quarter" idx="11"/>
          </p:nvPr>
        </p:nvPicPr>
        <p:blipFill>
          <a:blip r:embed="rId3"/>
          <a:stretch>
            <a:fillRect/>
          </a:stretch>
        </p:blipFill>
        <p:spPr>
          <a:xfrm>
            <a:off x="6415088" y="1095287"/>
            <a:ext cx="4721225" cy="5080177"/>
          </a:xfrm>
        </p:spPr>
      </p:pic>
      <p:sp>
        <p:nvSpPr>
          <p:cNvPr id="3" name="Platshållare för text 2">
            <a:extLst>
              <a:ext uri="{FF2B5EF4-FFF2-40B4-BE49-F238E27FC236}">
                <a16:creationId xmlns:a16="http://schemas.microsoft.com/office/drawing/2014/main" id="{FFDDCA64-5FD0-FE46-AE55-2CCD50F1B29E}"/>
              </a:ext>
            </a:extLst>
          </p:cNvPr>
          <p:cNvSpPr>
            <a:spLocks noGrp="1"/>
          </p:cNvSpPr>
          <p:nvPr>
            <p:ph type="body" sz="quarter" idx="14"/>
          </p:nvPr>
        </p:nvSpPr>
        <p:spPr>
          <a:xfrm>
            <a:off x="1131277" y="1639175"/>
            <a:ext cx="4697547" cy="3992400"/>
          </a:xfrm>
        </p:spPr>
        <p:txBody>
          <a:bodyPr vert="horz" lIns="0" tIns="0" rIns="0" bIns="0" rtlCol="0" anchor="t">
            <a:noAutofit/>
          </a:bodyPr>
          <a:lstStyle/>
          <a:p>
            <a:pPr marL="266065" indent="-266065"/>
            <a:r>
              <a:rPr lang="sv-SE"/>
              <a:t>En leverantör – då ett offentligt kontrakt utförs – erbjuder anställning eller praktikplatser till personer som har svårt att komma in på arbetsmarknaden.</a:t>
            </a:r>
          </a:p>
          <a:p>
            <a:pPr marL="266065" indent="-266065"/>
            <a:r>
              <a:rPr lang="sv-SE"/>
              <a:t>I syfte att:</a:t>
            </a:r>
          </a:p>
          <a:p>
            <a:pPr marL="532765" lvl="1"/>
            <a:r>
              <a:rPr lang="sv-SE"/>
              <a:t>Öka sysselsättningen inom utsatta grupper</a:t>
            </a:r>
          </a:p>
          <a:p>
            <a:pPr marL="532765" lvl="1"/>
            <a:r>
              <a:rPr lang="sv-SE"/>
              <a:t>Öka jämställdheten och integration</a:t>
            </a:r>
          </a:p>
          <a:p>
            <a:pPr marL="532765" lvl="1"/>
            <a:r>
              <a:rPr lang="sv-SE"/>
              <a:t>Stärka kompetensförsörjningen</a:t>
            </a:r>
          </a:p>
          <a:p>
            <a:pPr marL="532765" lvl="1"/>
            <a:r>
              <a:rPr lang="sv-SE"/>
              <a:t>Bättre samhällsekonomi</a:t>
            </a:r>
          </a:p>
          <a:p>
            <a:pPr marL="266065" indent="-266065"/>
            <a:endParaRPr lang="sv-SE"/>
          </a:p>
          <a:p>
            <a:pPr marL="266065" indent="-266065"/>
            <a:endParaRPr lang="sv-SE"/>
          </a:p>
        </p:txBody>
      </p:sp>
    </p:spTree>
    <p:extLst>
      <p:ext uri="{BB962C8B-B14F-4D97-AF65-F5344CB8AC3E}">
        <p14:creationId xmlns:p14="http://schemas.microsoft.com/office/powerpoint/2010/main" val="145568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latshållare för bild 24" descr="En bild som visar person, mark, utomhus, transport&#10;&#10;Automatiskt genererad beskrivning">
            <a:extLst>
              <a:ext uri="{FF2B5EF4-FFF2-40B4-BE49-F238E27FC236}">
                <a16:creationId xmlns:a16="http://schemas.microsoft.com/office/drawing/2014/main" id="{9DE1ADBB-CAC2-4095-9EA2-5DA42508627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323999" y="324000"/>
            <a:ext cx="3671739" cy="6210000"/>
          </a:xfrm>
        </p:spPr>
      </p:pic>
      <p:pic>
        <p:nvPicPr>
          <p:cNvPr id="44" name="Platshållare för bild 43" descr="En bild som visar person, hatt, har på sig&#10;&#10;Automatiskt genererad beskrivning">
            <a:extLst>
              <a:ext uri="{FF2B5EF4-FFF2-40B4-BE49-F238E27FC236}">
                <a16:creationId xmlns:a16="http://schemas.microsoft.com/office/drawing/2014/main" id="{183DA461-CBE8-4A08-81B8-7CB3D865A25B}"/>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4060358" y="323849"/>
            <a:ext cx="2035642" cy="2419350"/>
          </a:xfrm>
        </p:spPr>
      </p:pic>
      <p:pic>
        <p:nvPicPr>
          <p:cNvPr id="42" name="Platshållare för bild 34" descr="En bild som visar person, hand, grönsaker&#10;&#10;Automatiskt genererad beskrivning">
            <a:extLst>
              <a:ext uri="{FF2B5EF4-FFF2-40B4-BE49-F238E27FC236}">
                <a16:creationId xmlns:a16="http://schemas.microsoft.com/office/drawing/2014/main" id="{5CE4F501-C54E-4551-B109-1E63A257EEF6}"/>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l="17606" r="17606"/>
          <a:stretch>
            <a:fillRect/>
          </a:stretch>
        </p:blipFill>
        <p:spPr>
          <a:xfrm>
            <a:off x="4060825" y="2800350"/>
            <a:ext cx="2035175" cy="3733800"/>
          </a:xfrm>
        </p:spPr>
      </p:pic>
      <p:sp>
        <p:nvSpPr>
          <p:cNvPr id="46" name="Ellips 45">
            <a:extLst>
              <a:ext uri="{FF2B5EF4-FFF2-40B4-BE49-F238E27FC236}">
                <a16:creationId xmlns:a16="http://schemas.microsoft.com/office/drawing/2014/main" id="{625CBE79-F880-4EC8-959D-089D0E895860}"/>
              </a:ext>
            </a:extLst>
          </p:cNvPr>
          <p:cNvSpPr/>
          <p:nvPr/>
        </p:nvSpPr>
        <p:spPr>
          <a:xfrm>
            <a:off x="3136433" y="2348523"/>
            <a:ext cx="2550030" cy="255003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D0313ED0-6E42-43EB-BC0C-5B1B858919BE}"/>
              </a:ext>
            </a:extLst>
          </p:cNvPr>
          <p:cNvSpPr>
            <a:spLocks noGrp="1"/>
          </p:cNvSpPr>
          <p:nvPr>
            <p:ph type="title"/>
          </p:nvPr>
        </p:nvSpPr>
        <p:spPr>
          <a:xfrm>
            <a:off x="7019999" y="1052514"/>
            <a:ext cx="4140000" cy="522898"/>
          </a:xfrm>
        </p:spPr>
        <p:txBody>
          <a:bodyPr/>
          <a:lstStyle/>
          <a:p>
            <a:r>
              <a:rPr lang="sv-SE"/>
              <a:t>Upphandling bidrar till ett socialt hållbart samhälle</a:t>
            </a:r>
          </a:p>
        </p:txBody>
      </p:sp>
      <p:sp>
        <p:nvSpPr>
          <p:cNvPr id="6" name="Platshållare för text 5">
            <a:extLst>
              <a:ext uri="{FF2B5EF4-FFF2-40B4-BE49-F238E27FC236}">
                <a16:creationId xmlns:a16="http://schemas.microsoft.com/office/drawing/2014/main" id="{17D7CF1E-6D29-4BD1-AC27-E303B2D97557}"/>
              </a:ext>
            </a:extLst>
          </p:cNvPr>
          <p:cNvSpPr>
            <a:spLocks noGrp="1"/>
          </p:cNvSpPr>
          <p:nvPr>
            <p:ph type="body" sz="quarter" idx="16"/>
          </p:nvPr>
        </p:nvSpPr>
        <p:spPr>
          <a:xfrm>
            <a:off x="7019924" y="2624328"/>
            <a:ext cx="4318635" cy="3203385"/>
          </a:xfrm>
        </p:spPr>
        <p:txBody>
          <a:bodyPr vert="horz" lIns="0" tIns="0" rIns="0" bIns="0" rtlCol="0" anchor="t">
            <a:noAutofit/>
          </a:bodyPr>
          <a:lstStyle/>
          <a:p>
            <a:pPr marL="0" indent="0">
              <a:buNone/>
            </a:pPr>
            <a:r>
              <a:rPr lang="sv-SE"/>
              <a:t>Genom att</a:t>
            </a:r>
          </a:p>
          <a:p>
            <a:pPr marL="266065" indent="-266065"/>
            <a:r>
              <a:rPr lang="sv-SE"/>
              <a:t>Ställa krav på att de som bygger ska ha skäliga arbetsvillkor</a:t>
            </a:r>
          </a:p>
          <a:p>
            <a:pPr marL="266065" indent="-266065"/>
            <a:r>
              <a:rPr lang="sv-SE"/>
              <a:t>Ställa krav på att samhällena som byggs skapar trygghet, jämlikhet, välmående och delaktighet för alla</a:t>
            </a:r>
          </a:p>
          <a:p>
            <a:pPr marL="266065" indent="-266065"/>
            <a:r>
              <a:rPr lang="sv-SE"/>
              <a:t>Påverka marknaden i en hållbar riktning. Upphandling kan driva på utvecklingen!</a:t>
            </a:r>
          </a:p>
          <a:p>
            <a:pPr marL="266065" indent="-266065"/>
            <a:endParaRPr lang="sv-SE"/>
          </a:p>
        </p:txBody>
      </p:sp>
      <p:pic>
        <p:nvPicPr>
          <p:cNvPr id="45" name="Bild 44" descr="Märke hjärta med hel fyllning">
            <a:extLst>
              <a:ext uri="{FF2B5EF4-FFF2-40B4-BE49-F238E27FC236}">
                <a16:creationId xmlns:a16="http://schemas.microsoft.com/office/drawing/2014/main" id="{CD9F1954-ED61-4F5F-A17C-3BFD76D610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86363" y="2098453"/>
            <a:ext cx="3050169" cy="3050169"/>
          </a:xfrm>
          <a:prstGeom prst="rect">
            <a:avLst/>
          </a:prstGeom>
        </p:spPr>
      </p:pic>
    </p:spTree>
    <p:extLst>
      <p:ext uri="{BB962C8B-B14F-4D97-AF65-F5344CB8AC3E}">
        <p14:creationId xmlns:p14="http://schemas.microsoft.com/office/powerpoint/2010/main" val="675038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A5072F8-FB50-777A-4D8F-E2078F66C252}"/>
              </a:ext>
            </a:extLst>
          </p:cNvPr>
          <p:cNvSpPr>
            <a:spLocks noGrp="1"/>
          </p:cNvSpPr>
          <p:nvPr>
            <p:ph type="title"/>
          </p:nvPr>
        </p:nvSpPr>
        <p:spPr/>
        <p:txBody>
          <a:bodyPr/>
          <a:lstStyle/>
          <a:p>
            <a:r>
              <a:rPr lang="sv-SE" dirty="0"/>
              <a:t>Grunder för utvärdering på hållbarhet </a:t>
            </a:r>
          </a:p>
        </p:txBody>
      </p:sp>
      <p:sp>
        <p:nvSpPr>
          <p:cNvPr id="5" name="Platshållare för text 4">
            <a:extLst>
              <a:ext uri="{FF2B5EF4-FFF2-40B4-BE49-F238E27FC236}">
                <a16:creationId xmlns:a16="http://schemas.microsoft.com/office/drawing/2014/main" id="{98D96CD5-6A49-E823-58F8-CB94C9581DC8}"/>
              </a:ext>
            </a:extLst>
          </p:cNvPr>
          <p:cNvSpPr>
            <a:spLocks noGrp="1"/>
          </p:cNvSpPr>
          <p:nvPr>
            <p:ph type="body" sz="quarter" idx="11"/>
          </p:nvPr>
        </p:nvSpPr>
        <p:spPr/>
        <p:txBody>
          <a:bodyPr/>
          <a:lstStyle/>
          <a:p>
            <a:r>
              <a:rPr lang="sv-SE" dirty="0"/>
              <a:t>Den upphandlande organisationen ska anta det </a:t>
            </a:r>
            <a:r>
              <a:rPr lang="sv-SE" b="1" dirty="0"/>
              <a:t>ekonomiskt mest fördelaktiga anbudet</a:t>
            </a:r>
            <a:r>
              <a:rPr lang="sv-SE" dirty="0"/>
              <a:t>. </a:t>
            </a:r>
          </a:p>
          <a:p>
            <a:r>
              <a:rPr lang="sv-SE" dirty="0"/>
              <a:t>Utvärderas på någon av det tre </a:t>
            </a:r>
            <a:r>
              <a:rPr lang="sv-SE" b="1" dirty="0"/>
              <a:t>utvärderingsgrunderna</a:t>
            </a:r>
            <a:r>
              <a:rPr lang="sv-SE" dirty="0"/>
              <a:t>: </a:t>
            </a:r>
          </a:p>
          <a:p>
            <a:pPr lvl="1"/>
            <a:r>
              <a:rPr lang="sv-SE" dirty="0"/>
              <a:t>bästa förhållande mellan pris och kvalitet </a:t>
            </a:r>
          </a:p>
          <a:p>
            <a:pPr lvl="1"/>
            <a:r>
              <a:rPr lang="sv-SE" dirty="0"/>
              <a:t>kostnad </a:t>
            </a:r>
          </a:p>
          <a:p>
            <a:pPr lvl="1"/>
            <a:r>
              <a:rPr lang="sv-SE" dirty="0"/>
              <a:t>pris </a:t>
            </a:r>
          </a:p>
          <a:p>
            <a:r>
              <a:rPr lang="sv-SE" dirty="0"/>
              <a:t>För utvärderingen är valet av </a:t>
            </a:r>
            <a:r>
              <a:rPr lang="sv-SE" b="1" dirty="0"/>
              <a:t>tilldelningskriterier</a:t>
            </a:r>
            <a:r>
              <a:rPr lang="sv-SE" dirty="0"/>
              <a:t> avgörande.</a:t>
            </a:r>
          </a:p>
          <a:p>
            <a:r>
              <a:rPr lang="sv-SE" dirty="0"/>
              <a:t>Kriterier som kan utgöra </a:t>
            </a:r>
            <a:r>
              <a:rPr lang="sv-SE" b="1" dirty="0"/>
              <a:t>kvalitet</a:t>
            </a:r>
            <a:r>
              <a:rPr lang="sv-SE" dirty="0"/>
              <a:t> är: </a:t>
            </a:r>
          </a:p>
          <a:p>
            <a:pPr lvl="1"/>
            <a:r>
              <a:rPr lang="sv-SE" dirty="0"/>
              <a:t>Sociala och miljömässiga egenskaper, tillgänglighet och utformning med tanke på samtliga användares behov </a:t>
            </a:r>
          </a:p>
          <a:p>
            <a:r>
              <a:rPr lang="sv-SE" b="1" dirty="0"/>
              <a:t>Koppling</a:t>
            </a:r>
            <a:r>
              <a:rPr lang="sv-SE" dirty="0"/>
              <a:t> till upphandlingsföremålet under något skede av livscykeln</a:t>
            </a:r>
          </a:p>
        </p:txBody>
      </p:sp>
    </p:spTree>
    <p:extLst>
      <p:ext uri="{BB962C8B-B14F-4D97-AF65-F5344CB8AC3E}">
        <p14:creationId xmlns:p14="http://schemas.microsoft.com/office/powerpoint/2010/main" val="125099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F7C669-CCFE-2B8B-1CEE-5042AB1D3E45}"/>
              </a:ext>
            </a:extLst>
          </p:cNvPr>
          <p:cNvSpPr>
            <a:spLocks noGrp="1"/>
          </p:cNvSpPr>
          <p:nvPr>
            <p:ph type="title"/>
          </p:nvPr>
        </p:nvSpPr>
        <p:spPr/>
        <p:txBody>
          <a:bodyPr/>
          <a:lstStyle/>
          <a:p>
            <a:r>
              <a:rPr lang="sv-SE" dirty="0"/>
              <a:t>Bästa förhållanden mellan pris och kvalitet</a:t>
            </a:r>
            <a:br>
              <a:rPr lang="sv-SE" dirty="0"/>
            </a:br>
            <a:endParaRPr lang="sv-SE" dirty="0"/>
          </a:p>
        </p:txBody>
      </p:sp>
      <p:sp>
        <p:nvSpPr>
          <p:cNvPr id="3" name="Platshållare för text 2">
            <a:extLst>
              <a:ext uri="{FF2B5EF4-FFF2-40B4-BE49-F238E27FC236}">
                <a16:creationId xmlns:a16="http://schemas.microsoft.com/office/drawing/2014/main" id="{CB12FBDC-3D1B-E4A5-C4B4-4503E516EB47}"/>
              </a:ext>
            </a:extLst>
          </p:cNvPr>
          <p:cNvSpPr>
            <a:spLocks noGrp="1"/>
          </p:cNvSpPr>
          <p:nvPr>
            <p:ph type="body" sz="quarter" idx="11"/>
          </p:nvPr>
        </p:nvSpPr>
        <p:spPr>
          <a:xfrm>
            <a:off x="1079999" y="1878227"/>
            <a:ext cx="8279999" cy="4242434"/>
          </a:xfrm>
        </p:spPr>
        <p:txBody>
          <a:bodyPr/>
          <a:lstStyle/>
          <a:p>
            <a:r>
              <a:rPr lang="sv-SE" dirty="0"/>
              <a:t>Ta hänsyn till de tilldelningskriterier som bedöms ge anbudet mervärde. Exempel på kriterier som kan utgöra </a:t>
            </a:r>
            <a:r>
              <a:rPr lang="sv-SE" b="1" dirty="0"/>
              <a:t>kvalitet</a:t>
            </a:r>
            <a:r>
              <a:rPr lang="sv-SE" dirty="0"/>
              <a:t> är: </a:t>
            </a:r>
          </a:p>
          <a:p>
            <a:pPr lvl="1"/>
            <a:r>
              <a:rPr lang="sv-SE" dirty="0"/>
              <a:t>Sociala och miljömässiga egenskaper </a:t>
            </a:r>
          </a:p>
          <a:p>
            <a:pPr lvl="1"/>
            <a:r>
              <a:rPr lang="sv-SE" dirty="0"/>
              <a:t>tillgänglighet, utformning med tanke på samtliga användares behov </a:t>
            </a:r>
          </a:p>
          <a:p>
            <a:pPr lvl="1"/>
            <a:r>
              <a:rPr lang="sv-SE" dirty="0"/>
              <a:t>estetiska, funktionella och tekniska egenskaper</a:t>
            </a:r>
          </a:p>
          <a:p>
            <a:r>
              <a:rPr lang="sv-SE" b="1" dirty="0"/>
              <a:t>Koppling till </a:t>
            </a:r>
            <a:r>
              <a:rPr lang="sv-SE" dirty="0"/>
              <a:t>upphandlingsföremålet under något skede av livscykeln</a:t>
            </a:r>
          </a:p>
          <a:p>
            <a:endParaRPr lang="sv-SE" dirty="0"/>
          </a:p>
        </p:txBody>
      </p:sp>
    </p:spTree>
    <p:extLst>
      <p:ext uri="{BB962C8B-B14F-4D97-AF65-F5344CB8AC3E}">
        <p14:creationId xmlns:p14="http://schemas.microsoft.com/office/powerpoint/2010/main" val="1419406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C71744-37D1-4A7C-F682-E6A19998A60E}"/>
              </a:ext>
            </a:extLst>
          </p:cNvPr>
          <p:cNvSpPr>
            <a:spLocks noGrp="1"/>
          </p:cNvSpPr>
          <p:nvPr>
            <p:ph type="title"/>
          </p:nvPr>
        </p:nvSpPr>
        <p:spPr/>
        <p:txBody>
          <a:bodyPr/>
          <a:lstStyle/>
          <a:p>
            <a:r>
              <a:rPr lang="sv-SE" dirty="0"/>
              <a:t>Exempel utvärdering Upphandlingsmyndigheten</a:t>
            </a:r>
          </a:p>
        </p:txBody>
      </p:sp>
      <p:sp>
        <p:nvSpPr>
          <p:cNvPr id="3" name="Platshållare för text 2">
            <a:extLst>
              <a:ext uri="{FF2B5EF4-FFF2-40B4-BE49-F238E27FC236}">
                <a16:creationId xmlns:a16="http://schemas.microsoft.com/office/drawing/2014/main" id="{7E5D4366-401D-8C39-5AD5-D8235E041220}"/>
              </a:ext>
            </a:extLst>
          </p:cNvPr>
          <p:cNvSpPr>
            <a:spLocks noGrp="1"/>
          </p:cNvSpPr>
          <p:nvPr>
            <p:ph sz="quarter" idx="11"/>
          </p:nvPr>
        </p:nvSpPr>
        <p:spPr/>
        <p:txBody>
          <a:bodyPr/>
          <a:lstStyle/>
          <a:p>
            <a:r>
              <a:rPr lang="sv-SE" b="1" dirty="0"/>
              <a:t>Tilldelningskriterium </a:t>
            </a:r>
          </a:p>
          <a:p>
            <a:r>
              <a:rPr lang="sv-SE" dirty="0"/>
              <a:t>Det är viktigt för Upphandlingsmyndigheten att ha en </a:t>
            </a:r>
            <a:r>
              <a:rPr lang="sv-SE" b="1" dirty="0"/>
              <a:t>inkluderande miljö och tillgängliggöra</a:t>
            </a:r>
            <a:r>
              <a:rPr lang="sv-SE" dirty="0"/>
              <a:t> denna för medarbetare och besökare oavsett funktionsförmåga. Därför vill vi premiera de produkter som är tillgängliga. Leverantören har därför möjlighet att beskriva hur offererade vattenautomater är tillgänglighetsanpassade enligt instruktionen nedan. </a:t>
            </a:r>
          </a:p>
          <a:p>
            <a:endParaRPr lang="sv-SE" dirty="0"/>
          </a:p>
          <a:p>
            <a:r>
              <a:rPr lang="sv-SE" b="1" dirty="0"/>
              <a:t>Målsättningen</a:t>
            </a:r>
            <a:r>
              <a:rPr lang="sv-SE" dirty="0"/>
              <a:t> med de inhyrda vattenautomaterna är: Vattenautomaterna kan </a:t>
            </a:r>
            <a:r>
              <a:rPr lang="sv-SE" b="1" dirty="0"/>
              <a:t>användas av alla</a:t>
            </a:r>
            <a:r>
              <a:rPr lang="sv-SE" dirty="0"/>
              <a:t>, både medarbetare och besökare, </a:t>
            </a:r>
            <a:r>
              <a:rPr lang="sv-SE" b="1" dirty="0"/>
              <a:t>oavsett funktionsförmåga</a:t>
            </a:r>
            <a:r>
              <a:rPr lang="sv-SE" dirty="0"/>
              <a:t>. Det bredaste spektrumet av människor har tillgång till, förstår och kan använda automaterna. Automaterna kan användas oberoende av olika slags behov, egenskaper,</a:t>
            </a:r>
          </a:p>
          <a:p>
            <a:r>
              <a:rPr lang="sv-SE" dirty="0"/>
              <a:t>förmågor och preferenser.</a:t>
            </a:r>
          </a:p>
          <a:p>
            <a:endParaRPr lang="sv-SE" dirty="0"/>
          </a:p>
          <a:p>
            <a:endParaRPr lang="sv-SE" dirty="0"/>
          </a:p>
        </p:txBody>
      </p:sp>
    </p:spTree>
    <p:extLst>
      <p:ext uri="{BB962C8B-B14F-4D97-AF65-F5344CB8AC3E}">
        <p14:creationId xmlns:p14="http://schemas.microsoft.com/office/powerpoint/2010/main" val="526815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DAC9F3C-6B1B-5816-5D4F-61911AC58AB8}"/>
              </a:ext>
            </a:extLst>
          </p:cNvPr>
          <p:cNvSpPr>
            <a:spLocks noGrp="1"/>
          </p:cNvSpPr>
          <p:nvPr>
            <p:ph sz="quarter" idx="11"/>
          </p:nvPr>
        </p:nvSpPr>
        <p:spPr>
          <a:xfrm>
            <a:off x="1079399" y="1026875"/>
            <a:ext cx="10535951" cy="4472328"/>
          </a:xfrm>
        </p:spPr>
        <p:txBody>
          <a:bodyPr/>
          <a:lstStyle/>
          <a:p>
            <a:r>
              <a:rPr lang="sv-SE" sz="2400" b="1" dirty="0"/>
              <a:t>Instruktion för leverantören</a:t>
            </a:r>
          </a:p>
          <a:p>
            <a:r>
              <a:rPr lang="sv-SE" b="1" dirty="0"/>
              <a:t>Beskriv</a:t>
            </a:r>
            <a:r>
              <a:rPr lang="sv-SE" dirty="0"/>
              <a:t> hur målsättningen ovan kan nås i ert avropssvar genom att beskriva följande:</a:t>
            </a:r>
          </a:p>
          <a:p>
            <a:r>
              <a:rPr lang="sv-SE" dirty="0"/>
              <a:t>A. Hur användarnas möjlighet att få tillträde till vattenautomaterna, så som att uppfatta vad som erbjuds, begripa vad det innebär, fatta beslut och därefter agera på det.</a:t>
            </a:r>
          </a:p>
          <a:p>
            <a:r>
              <a:rPr lang="sv-SE" dirty="0"/>
              <a:t>B. Hur användarnas behov av flera lösningar eller individanpassning ska tillgodoses.</a:t>
            </a:r>
          </a:p>
          <a:p>
            <a:endParaRPr lang="sv-SE" sz="1100" dirty="0"/>
          </a:p>
          <a:p>
            <a:r>
              <a:rPr lang="sv-SE" dirty="0"/>
              <a:t>Upphandlingsmyndigheten kommer att göra en </a:t>
            </a:r>
            <a:r>
              <a:rPr lang="sv-SE" b="1" dirty="0"/>
              <a:t>sammanvägd bedömning </a:t>
            </a:r>
            <a:r>
              <a:rPr lang="sv-SE" dirty="0"/>
              <a:t>av beskrivningen. Bedömningen kommer göras av en grupp från Upphandlingsmyndigheten.</a:t>
            </a:r>
          </a:p>
          <a:p>
            <a:pPr marL="342900" indent="-342900">
              <a:buFont typeface="Arial" panose="020B0604020202020204" pitchFamily="34" charset="0"/>
              <a:buChar char="•"/>
            </a:pPr>
            <a:r>
              <a:rPr lang="sv-SE" dirty="0"/>
              <a:t>Inget mervärde = Beskrivningen visar ej hur målsättningen nås eller bedöms ge</a:t>
            </a:r>
          </a:p>
          <a:p>
            <a:pPr marL="342900" indent="-342900">
              <a:buFont typeface="Arial" panose="020B0604020202020204" pitchFamily="34" charset="0"/>
              <a:buChar char="•"/>
            </a:pPr>
            <a:r>
              <a:rPr lang="sv-SE" dirty="0"/>
              <a:t>Upphandlingsmyndigheten något mervärde. 0 SEK</a:t>
            </a:r>
          </a:p>
          <a:p>
            <a:pPr marL="342900" indent="-342900">
              <a:buFont typeface="Arial" panose="020B0604020202020204" pitchFamily="34" charset="0"/>
              <a:buChar char="•"/>
            </a:pPr>
            <a:r>
              <a:rPr lang="sv-SE" dirty="0"/>
              <a:t>Godkänd = Beskrivningen visar delvis hur målsättningen nås eller bedöms ge</a:t>
            </a:r>
          </a:p>
          <a:p>
            <a:pPr marL="342900" indent="-342900">
              <a:buFont typeface="Arial" panose="020B0604020202020204" pitchFamily="34" charset="0"/>
              <a:buChar char="•"/>
            </a:pPr>
            <a:r>
              <a:rPr lang="sv-SE" dirty="0"/>
              <a:t>Upphandlingsmyndigheten mervärde i viss grad. 100 SEK</a:t>
            </a:r>
          </a:p>
          <a:p>
            <a:pPr marL="342900" indent="-342900">
              <a:buFont typeface="Arial" panose="020B0604020202020204" pitchFamily="34" charset="0"/>
              <a:buChar char="•"/>
            </a:pPr>
            <a:r>
              <a:rPr lang="sv-SE" dirty="0"/>
              <a:t>Väl godkänd = Beskrivningen visar helt eller till stor del hur målsättningen nås eller bedöms ge Upphandlingsmyndigheten mervärde i hög grad. 200 SEK</a:t>
            </a:r>
          </a:p>
          <a:p>
            <a:endParaRPr lang="sv-SE" dirty="0"/>
          </a:p>
        </p:txBody>
      </p:sp>
    </p:spTree>
    <p:extLst>
      <p:ext uri="{BB962C8B-B14F-4D97-AF65-F5344CB8AC3E}">
        <p14:creationId xmlns:p14="http://schemas.microsoft.com/office/powerpoint/2010/main" val="3607462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602D0D-7C92-4C3A-B5FD-854032274F23}"/>
              </a:ext>
            </a:extLst>
          </p:cNvPr>
          <p:cNvSpPr>
            <a:spLocks noGrp="1"/>
          </p:cNvSpPr>
          <p:nvPr>
            <p:ph type="title"/>
          </p:nvPr>
        </p:nvSpPr>
        <p:spPr/>
        <p:txBody>
          <a:bodyPr/>
          <a:lstStyle/>
          <a:p>
            <a:r>
              <a:rPr lang="sv-SE" dirty="0"/>
              <a:t>Framgångsfaktorer</a:t>
            </a:r>
          </a:p>
        </p:txBody>
      </p:sp>
      <p:sp>
        <p:nvSpPr>
          <p:cNvPr id="4" name="Platshållare för text 3">
            <a:extLst>
              <a:ext uri="{FF2B5EF4-FFF2-40B4-BE49-F238E27FC236}">
                <a16:creationId xmlns:a16="http://schemas.microsoft.com/office/drawing/2014/main" id="{DCB97CF0-F543-4487-9079-BA5F25620DDC}"/>
              </a:ext>
            </a:extLst>
          </p:cNvPr>
          <p:cNvSpPr>
            <a:spLocks noGrp="1"/>
          </p:cNvSpPr>
          <p:nvPr>
            <p:ph type="body" sz="quarter" idx="14"/>
          </p:nvPr>
        </p:nvSpPr>
        <p:spPr>
          <a:xfrm>
            <a:off x="7020000" y="1835999"/>
            <a:ext cx="4605791" cy="3991923"/>
          </a:xfrm>
        </p:spPr>
        <p:txBody>
          <a:bodyPr vert="horz" lIns="0" tIns="0" rIns="0" bIns="0" rtlCol="0" anchor="t">
            <a:noAutofit/>
          </a:bodyPr>
          <a:lstStyle/>
          <a:p>
            <a:pPr marL="266065" indent="-266065"/>
            <a:r>
              <a:rPr lang="sv-SE"/>
              <a:t>Tydliga beslut och stöd från ledning </a:t>
            </a:r>
          </a:p>
          <a:p>
            <a:pPr marL="266065" indent="-266065"/>
            <a:r>
              <a:rPr lang="sv-SE"/>
              <a:t>Inta byggbranschens och leverantörens (entreprenörers) perspektiv - dialog</a:t>
            </a:r>
          </a:p>
          <a:p>
            <a:pPr marL="266065" indent="-266065"/>
            <a:r>
              <a:rPr lang="sv-SE"/>
              <a:t>Samverkan - Intern och extern </a:t>
            </a:r>
          </a:p>
          <a:p>
            <a:pPr marL="266065" indent="-266065"/>
            <a:r>
              <a:rPr lang="sv-SE"/>
              <a:t>Uppföljning av ställda krav</a:t>
            </a:r>
          </a:p>
          <a:p>
            <a:pPr marL="266065" indent="-266065"/>
            <a:r>
              <a:rPr lang="sv-SE"/>
              <a:t>Ta vara på transformativa och innovativa lösningar inom byggbranschen </a:t>
            </a:r>
          </a:p>
          <a:p>
            <a:pPr marL="266065" indent="-266065"/>
            <a:endParaRPr lang="sv-SE"/>
          </a:p>
          <a:p>
            <a:pPr marL="0" indent="0">
              <a:buNone/>
            </a:pPr>
            <a:endParaRPr lang="sv-SE"/>
          </a:p>
          <a:p>
            <a:pPr marL="266065" indent="-266065"/>
            <a:endParaRPr lang="sv-SE"/>
          </a:p>
          <a:p>
            <a:pPr marL="266065" indent="-266065"/>
            <a:endParaRPr lang="sv-SE"/>
          </a:p>
        </p:txBody>
      </p:sp>
      <p:pic>
        <p:nvPicPr>
          <p:cNvPr id="5" name="Platshållare för bild 5">
            <a:extLst>
              <a:ext uri="{FF2B5EF4-FFF2-40B4-BE49-F238E27FC236}">
                <a16:creationId xmlns:a16="http://schemas.microsoft.com/office/drawing/2014/main" id="{0D61D0A7-9DD1-4F0D-AEA4-16EF4656E37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667" r="16667"/>
          <a:stretch>
            <a:fillRect/>
          </a:stretch>
        </p:blipFill>
        <p:spPr>
          <a:xfrm>
            <a:off x="0" y="0"/>
            <a:ext cx="6096000" cy="6858000"/>
          </a:xfrm>
        </p:spPr>
      </p:pic>
    </p:spTree>
    <p:extLst>
      <p:ext uri="{BB962C8B-B14F-4D97-AF65-F5344CB8AC3E}">
        <p14:creationId xmlns:p14="http://schemas.microsoft.com/office/powerpoint/2010/main" val="3990571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A03E25-5BBB-B944-976D-92F59A7C141E}"/>
              </a:ext>
            </a:extLst>
          </p:cNvPr>
          <p:cNvSpPr>
            <a:spLocks noGrp="1"/>
          </p:cNvSpPr>
          <p:nvPr>
            <p:ph type="title"/>
          </p:nvPr>
        </p:nvSpPr>
        <p:spPr/>
        <p:txBody>
          <a:bodyPr/>
          <a:lstStyle/>
          <a:p>
            <a:r>
              <a:rPr lang="sv-SE"/>
              <a:t>Hållbar byggupphandling</a:t>
            </a:r>
          </a:p>
        </p:txBody>
      </p:sp>
      <p:sp>
        <p:nvSpPr>
          <p:cNvPr id="3" name="Platshållare för text 2">
            <a:extLst>
              <a:ext uri="{FF2B5EF4-FFF2-40B4-BE49-F238E27FC236}">
                <a16:creationId xmlns:a16="http://schemas.microsoft.com/office/drawing/2014/main" id="{08732CF0-54A5-DC42-A62D-1065DB2C1CCE}"/>
              </a:ext>
            </a:extLst>
          </p:cNvPr>
          <p:cNvSpPr>
            <a:spLocks noGrp="1"/>
          </p:cNvSpPr>
          <p:nvPr>
            <p:ph type="body" sz="quarter" idx="16"/>
          </p:nvPr>
        </p:nvSpPr>
        <p:spPr/>
        <p:txBody>
          <a:bodyPr/>
          <a:lstStyle/>
          <a:p>
            <a:r>
              <a:rPr lang="sv-SE"/>
              <a:t>Patrick Amofah och Ellionor Triay Strömvall</a:t>
            </a:r>
          </a:p>
        </p:txBody>
      </p:sp>
      <p:sp>
        <p:nvSpPr>
          <p:cNvPr id="4" name="Platshållare för text 3">
            <a:extLst>
              <a:ext uri="{FF2B5EF4-FFF2-40B4-BE49-F238E27FC236}">
                <a16:creationId xmlns:a16="http://schemas.microsoft.com/office/drawing/2014/main" id="{15DE1C61-3F47-7343-B409-F8731698A3CE}"/>
              </a:ext>
            </a:extLst>
          </p:cNvPr>
          <p:cNvSpPr>
            <a:spLocks noGrp="1"/>
          </p:cNvSpPr>
          <p:nvPr>
            <p:ph type="body" sz="quarter" idx="17"/>
          </p:nvPr>
        </p:nvSpPr>
        <p:spPr/>
        <p:txBody>
          <a:bodyPr/>
          <a:lstStyle/>
          <a:p>
            <a:r>
              <a:rPr lang="sv-SE"/>
              <a:t>Upphandlingsmyndigheten</a:t>
            </a:r>
          </a:p>
        </p:txBody>
      </p:sp>
    </p:spTree>
    <p:extLst>
      <p:ext uri="{BB962C8B-B14F-4D97-AF65-F5344CB8AC3E}">
        <p14:creationId xmlns:p14="http://schemas.microsoft.com/office/powerpoint/2010/main" val="2965473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602D0D-7C92-4C3A-B5FD-854032274F23}"/>
              </a:ext>
            </a:extLst>
          </p:cNvPr>
          <p:cNvSpPr>
            <a:spLocks noGrp="1"/>
          </p:cNvSpPr>
          <p:nvPr>
            <p:ph type="title"/>
          </p:nvPr>
        </p:nvSpPr>
        <p:spPr>
          <a:xfrm>
            <a:off x="1080000" y="1052513"/>
            <a:ext cx="4162560" cy="445781"/>
          </a:xfrm>
        </p:spPr>
        <p:txBody>
          <a:bodyPr anchor="t">
            <a:normAutofit/>
          </a:bodyPr>
          <a:lstStyle/>
          <a:p>
            <a:pPr>
              <a:lnSpc>
                <a:spcPct val="90000"/>
              </a:lnSpc>
            </a:pPr>
            <a:r>
              <a:rPr lang="sv-SE" dirty="0"/>
              <a:t>Framgångsfaktorer</a:t>
            </a:r>
          </a:p>
        </p:txBody>
      </p:sp>
      <p:pic>
        <p:nvPicPr>
          <p:cNvPr id="5" name="Platshållare för bild 5">
            <a:extLst>
              <a:ext uri="{FF2B5EF4-FFF2-40B4-BE49-F238E27FC236}">
                <a16:creationId xmlns:a16="http://schemas.microsoft.com/office/drawing/2014/main" id="{0D61D0A7-9DD1-4F0D-AEA4-16EF4656E37A}"/>
              </a:ext>
            </a:extLst>
          </p:cNvPr>
          <p:cNvPicPr>
            <a:picLocks noGrp="1" noChangeAspect="1"/>
          </p:cNvPicPr>
          <p:nvPr>
            <p:ph sz="quarter" idx="11"/>
          </p:nvPr>
        </p:nvPicPr>
        <p:blipFill rotWithShape="1">
          <a:blip r:embed="rId2">
            <a:extLst>
              <a:ext uri="{28A0092B-C50C-407E-A947-70E740481C1C}">
                <a14:useLocalDpi xmlns:a14="http://schemas.microsoft.com/office/drawing/2010/main" val="0"/>
              </a:ext>
            </a:extLst>
          </a:blip>
          <a:srcRect l="26831" r="4614"/>
          <a:stretch/>
        </p:blipFill>
        <p:spPr>
          <a:xfrm>
            <a:off x="6414792" y="1052513"/>
            <a:ext cx="4721521" cy="5165406"/>
          </a:xfrm>
          <a:noFill/>
        </p:spPr>
      </p:pic>
      <p:sp>
        <p:nvSpPr>
          <p:cNvPr id="4" name="Platshållare för text 3">
            <a:extLst>
              <a:ext uri="{FF2B5EF4-FFF2-40B4-BE49-F238E27FC236}">
                <a16:creationId xmlns:a16="http://schemas.microsoft.com/office/drawing/2014/main" id="{DCB97CF0-F543-4487-9079-BA5F25620DDC}"/>
              </a:ext>
            </a:extLst>
          </p:cNvPr>
          <p:cNvSpPr>
            <a:spLocks noGrp="1"/>
          </p:cNvSpPr>
          <p:nvPr>
            <p:ph type="body" sz="quarter" idx="14"/>
          </p:nvPr>
        </p:nvSpPr>
        <p:spPr>
          <a:xfrm>
            <a:off x="1079366" y="1836000"/>
            <a:ext cx="4162560" cy="3992400"/>
          </a:xfrm>
        </p:spPr>
        <p:txBody>
          <a:bodyPr>
            <a:normAutofit/>
          </a:bodyPr>
          <a:lstStyle/>
          <a:p>
            <a:pPr>
              <a:spcAft>
                <a:spcPts val="600"/>
              </a:spcAft>
            </a:pPr>
            <a:r>
              <a:rPr lang="sv-SE"/>
              <a:t>Samarbeta i beställarnätverk </a:t>
            </a:r>
          </a:p>
          <a:p>
            <a:pPr>
              <a:spcAft>
                <a:spcPts val="600"/>
              </a:spcAft>
            </a:pPr>
            <a:r>
              <a:rPr lang="sv-SE"/>
              <a:t>Integrera klimatarbetet i projekteringsprocessen</a:t>
            </a:r>
          </a:p>
          <a:p>
            <a:pPr>
              <a:spcAft>
                <a:spcPts val="600"/>
              </a:spcAft>
            </a:pPr>
            <a:r>
              <a:rPr lang="sv-SE"/>
              <a:t>Planera för energieffektiv fastighetsdrift</a:t>
            </a:r>
          </a:p>
          <a:p>
            <a:pPr>
              <a:spcAft>
                <a:spcPts val="600"/>
              </a:spcAft>
            </a:pPr>
            <a:endParaRPr lang="sv-SE"/>
          </a:p>
          <a:p>
            <a:pPr>
              <a:spcAft>
                <a:spcPts val="600"/>
              </a:spcAft>
            </a:pPr>
            <a:endParaRPr lang="sv-SE"/>
          </a:p>
          <a:p>
            <a:pPr>
              <a:spcAft>
                <a:spcPts val="600"/>
              </a:spcAft>
            </a:pPr>
            <a:endParaRPr lang="sv-SE"/>
          </a:p>
        </p:txBody>
      </p:sp>
    </p:spTree>
    <p:extLst>
      <p:ext uri="{BB962C8B-B14F-4D97-AF65-F5344CB8AC3E}">
        <p14:creationId xmlns:p14="http://schemas.microsoft.com/office/powerpoint/2010/main" val="4009657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328111F-EB7B-4374-B57E-DC8D175B0A5B}"/>
              </a:ext>
            </a:extLst>
          </p:cNvPr>
          <p:cNvSpPr/>
          <p:nvPr/>
        </p:nvSpPr>
        <p:spPr>
          <a:xfrm>
            <a:off x="164519" y="133564"/>
            <a:ext cx="11040882" cy="6571522"/>
          </a:xfrm>
          <a:custGeom>
            <a:avLst/>
            <a:gdLst>
              <a:gd name="connsiteX0" fmla="*/ 0 w 9626752"/>
              <a:gd name="connsiteY0" fmla="*/ 0 h 6550257"/>
              <a:gd name="connsiteX1" fmla="*/ 9626752 w 9626752"/>
              <a:gd name="connsiteY1" fmla="*/ 0 h 6550257"/>
              <a:gd name="connsiteX2" fmla="*/ 9626752 w 9626752"/>
              <a:gd name="connsiteY2" fmla="*/ 6550257 h 6550257"/>
              <a:gd name="connsiteX3" fmla="*/ 0 w 9626752"/>
              <a:gd name="connsiteY3" fmla="*/ 6550257 h 6550257"/>
              <a:gd name="connsiteX4" fmla="*/ 0 w 9626752"/>
              <a:gd name="connsiteY4" fmla="*/ 0 h 6550257"/>
              <a:gd name="connsiteX0" fmla="*/ 0 w 11031570"/>
              <a:gd name="connsiteY0" fmla="*/ 0 h 6550257"/>
              <a:gd name="connsiteX1" fmla="*/ 9626752 w 11031570"/>
              <a:gd name="connsiteY1" fmla="*/ 0 h 6550257"/>
              <a:gd name="connsiteX2" fmla="*/ 11031565 w 11031570"/>
              <a:gd name="connsiteY2" fmla="*/ 1950418 h 6550257"/>
              <a:gd name="connsiteX3" fmla="*/ 9626752 w 11031570"/>
              <a:gd name="connsiteY3" fmla="*/ 6550257 h 6550257"/>
              <a:gd name="connsiteX4" fmla="*/ 0 w 11031570"/>
              <a:gd name="connsiteY4" fmla="*/ 6550257 h 6550257"/>
              <a:gd name="connsiteX5" fmla="*/ 0 w 11031570"/>
              <a:gd name="connsiteY5" fmla="*/ 0 h 6550257"/>
              <a:gd name="connsiteX0" fmla="*/ 0 w 11040882"/>
              <a:gd name="connsiteY0" fmla="*/ 0 h 6571522"/>
              <a:gd name="connsiteX1" fmla="*/ 9626752 w 11040882"/>
              <a:gd name="connsiteY1" fmla="*/ 0 h 6571522"/>
              <a:gd name="connsiteX2" fmla="*/ 11031565 w 11040882"/>
              <a:gd name="connsiteY2" fmla="*/ 1950418 h 6571522"/>
              <a:gd name="connsiteX3" fmla="*/ 11040882 w 11040882"/>
              <a:gd name="connsiteY3" fmla="*/ 6571522 h 6571522"/>
              <a:gd name="connsiteX4" fmla="*/ 0 w 11040882"/>
              <a:gd name="connsiteY4" fmla="*/ 6550257 h 6571522"/>
              <a:gd name="connsiteX5" fmla="*/ 0 w 11040882"/>
              <a:gd name="connsiteY5" fmla="*/ 0 h 657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0882" h="6571522">
                <a:moveTo>
                  <a:pt x="0" y="0"/>
                </a:moveTo>
                <a:lnTo>
                  <a:pt x="9626752" y="0"/>
                </a:lnTo>
                <a:cubicBezTo>
                  <a:pt x="9623646" y="526093"/>
                  <a:pt x="11034671" y="1424325"/>
                  <a:pt x="11031565" y="1950418"/>
                </a:cubicBezTo>
                <a:cubicBezTo>
                  <a:pt x="11034671" y="3490786"/>
                  <a:pt x="11037776" y="5031154"/>
                  <a:pt x="11040882" y="6571522"/>
                </a:cubicBezTo>
                <a:lnTo>
                  <a:pt x="0" y="6550257"/>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orbel"/>
              <a:ea typeface="+mn-ea"/>
              <a:cs typeface="+mn-cs"/>
            </a:endParaRPr>
          </a:p>
        </p:txBody>
      </p:sp>
      <p:pic>
        <p:nvPicPr>
          <p:cNvPr id="7" name="Bildobjekt 6" descr="En bild som visar person, inomhus, kvinna, liten&#10;&#10;Automatiskt genererad beskrivning">
            <a:extLst>
              <a:ext uri="{FF2B5EF4-FFF2-40B4-BE49-F238E27FC236}">
                <a16:creationId xmlns:a16="http://schemas.microsoft.com/office/drawing/2014/main" id="{7DBC96F1-077D-4C4B-831F-935645A73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984" y="4133713"/>
            <a:ext cx="3162176" cy="2100252"/>
          </a:xfrm>
          <a:prstGeom prst="rect">
            <a:avLst/>
          </a:prstGeom>
          <a:ln w="76200">
            <a:solidFill>
              <a:schemeClr val="bg2"/>
            </a:solidFill>
          </a:ln>
        </p:spPr>
      </p:pic>
      <p:pic>
        <p:nvPicPr>
          <p:cNvPr id="9" name="Bildobjekt 8" descr="En bild som visar klocka&#10;&#10;Automatiskt genererad beskrivning">
            <a:extLst>
              <a:ext uri="{FF2B5EF4-FFF2-40B4-BE49-F238E27FC236}">
                <a16:creationId xmlns:a16="http://schemas.microsoft.com/office/drawing/2014/main" id="{86574FEB-0D97-4068-AE45-742239FCCA17}"/>
              </a:ext>
            </a:extLst>
          </p:cNvPr>
          <p:cNvPicPr>
            <a:picLocks noChangeAspect="1"/>
          </p:cNvPicPr>
          <p:nvPr/>
        </p:nvPicPr>
        <p:blipFill rotWithShape="1">
          <a:blip r:embed="rId3">
            <a:extLst>
              <a:ext uri="{28A0092B-C50C-407E-A947-70E740481C1C}">
                <a14:useLocalDpi xmlns:a14="http://schemas.microsoft.com/office/drawing/2010/main" val="0"/>
              </a:ext>
            </a:extLst>
          </a:blip>
          <a:srcRect l="130" t="18934"/>
          <a:stretch/>
        </p:blipFill>
        <p:spPr>
          <a:xfrm>
            <a:off x="164520" y="2732926"/>
            <a:ext cx="8023981" cy="3970961"/>
          </a:xfrm>
          <a:prstGeom prst="rect">
            <a:avLst/>
          </a:prstGeom>
        </p:spPr>
      </p:pic>
      <p:sp>
        <p:nvSpPr>
          <p:cNvPr id="11" name="textruta 10">
            <a:extLst>
              <a:ext uri="{FF2B5EF4-FFF2-40B4-BE49-F238E27FC236}">
                <a16:creationId xmlns:a16="http://schemas.microsoft.com/office/drawing/2014/main" id="{3161CD92-09F8-4CA3-A2BA-C1DD665EDC2E}"/>
              </a:ext>
            </a:extLst>
          </p:cNvPr>
          <p:cNvSpPr txBox="1"/>
          <p:nvPr/>
        </p:nvSpPr>
        <p:spPr>
          <a:xfrm>
            <a:off x="1371540" y="793934"/>
            <a:ext cx="4649821" cy="255454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Corbel"/>
                <a:ea typeface="+mn-ea"/>
                <a:cs typeface="+mn-cs"/>
              </a:rPr>
              <a:t>Upphandling </a:t>
            </a:r>
            <a:r>
              <a:rPr kumimoji="0" lang="sv-SE" sz="4000" b="0" i="0" u="none" strike="noStrike" kern="1200" cap="none" spc="0" normalizeH="0" baseline="0" noProof="0" dirty="0">
                <a:ln>
                  <a:noFill/>
                </a:ln>
                <a:solidFill>
                  <a:prstClr val="black"/>
                </a:solidFill>
                <a:effectLst/>
                <a:uLnTx/>
                <a:uFillTx/>
                <a:latin typeface="Corbel"/>
                <a:ea typeface="+mn-ea"/>
                <a:cs typeface="+mn-cs"/>
              </a:rPr>
              <a:t>kan bidra till </a:t>
            </a:r>
            <a:r>
              <a:rPr kumimoji="0" lang="sv-SE" sz="4000" b="1" i="0" u="none" strike="noStrike" kern="1200" cap="none" spc="0" normalizeH="0" baseline="0" noProof="0" dirty="0">
                <a:ln>
                  <a:noFill/>
                </a:ln>
                <a:solidFill>
                  <a:srgbClr val="008A2B"/>
                </a:solidFill>
                <a:effectLst/>
                <a:uLnTx/>
                <a:uFillTx/>
                <a:latin typeface="Corbel"/>
                <a:ea typeface="+mn-ea"/>
                <a:cs typeface="+mn-cs"/>
              </a:rPr>
              <a:t>hållbar</a:t>
            </a:r>
            <a:r>
              <a:rPr kumimoji="0" lang="sv-SE" sz="4000" b="1" i="0" u="none" strike="noStrike" kern="1200" cap="none" spc="0" normalizeH="0" baseline="0" noProof="0" dirty="0">
                <a:ln>
                  <a:noFill/>
                </a:ln>
                <a:solidFill>
                  <a:prstClr val="black"/>
                </a:solidFill>
                <a:effectLst/>
                <a:uLnTx/>
                <a:uFillTx/>
                <a:latin typeface="Corbel"/>
                <a:ea typeface="+mn-ea"/>
                <a:cs typeface="+mn-cs"/>
              </a:rPr>
              <a:t> samhällsbyggnad!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Corbel"/>
                <a:ea typeface="+mn-ea"/>
                <a:cs typeface="+mn-cs"/>
              </a:rPr>
              <a:t>Tack så mycket!</a:t>
            </a:r>
          </a:p>
        </p:txBody>
      </p:sp>
      <p:pic>
        <p:nvPicPr>
          <p:cNvPr id="17" name="Bildobjekt 16" descr="En bild som visar klocka, tecken, ljus&#10;&#10;Automatiskt genererad beskrivning">
            <a:extLst>
              <a:ext uri="{FF2B5EF4-FFF2-40B4-BE49-F238E27FC236}">
                <a16:creationId xmlns:a16="http://schemas.microsoft.com/office/drawing/2014/main" id="{1C28359B-2FDF-45D6-9374-7DC9837D7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46694" y="1190847"/>
            <a:ext cx="3051732" cy="5565490"/>
          </a:xfrm>
          <a:prstGeom prst="rect">
            <a:avLst/>
          </a:prstGeom>
        </p:spPr>
      </p:pic>
      <p:pic>
        <p:nvPicPr>
          <p:cNvPr id="23" name="Bildobjekt 22">
            <a:extLst>
              <a:ext uri="{FF2B5EF4-FFF2-40B4-BE49-F238E27FC236}">
                <a16:creationId xmlns:a16="http://schemas.microsoft.com/office/drawing/2014/main" id="{DBD36283-23EB-466E-BEC0-7FB51A075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4488" y="2700183"/>
            <a:ext cx="2970840" cy="2100252"/>
          </a:xfrm>
          <a:prstGeom prst="rect">
            <a:avLst/>
          </a:prstGeom>
        </p:spPr>
      </p:pic>
    </p:spTree>
    <p:extLst>
      <p:ext uri="{BB962C8B-B14F-4D97-AF65-F5344CB8AC3E}">
        <p14:creationId xmlns:p14="http://schemas.microsoft.com/office/powerpoint/2010/main" val="3920725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227960"/>
            <a:ext cx="9144000" cy="2983831"/>
          </a:xfrm>
        </p:spPr>
        <p:txBody>
          <a:bodyPr>
            <a:normAutofit/>
          </a:bodyPr>
          <a:lstStyle/>
          <a:p>
            <a:r>
              <a:rPr lang="sv-SE" sz="5400" dirty="0"/>
              <a:t>Hållbar upphandling</a:t>
            </a:r>
          </a:p>
        </p:txBody>
      </p:sp>
      <p:sp>
        <p:nvSpPr>
          <p:cNvPr id="3" name="Platshållare för innehåll 2"/>
          <p:cNvSpPr>
            <a:spLocks noGrp="1"/>
          </p:cNvSpPr>
          <p:nvPr>
            <p:ph type="subTitle" idx="1"/>
          </p:nvPr>
        </p:nvSpPr>
        <p:spPr>
          <a:xfrm>
            <a:off x="1365955" y="3820491"/>
            <a:ext cx="9144000" cy="1310816"/>
          </a:xfrm>
        </p:spPr>
        <p:txBody>
          <a:bodyPr>
            <a:noAutofit/>
          </a:bodyPr>
          <a:lstStyle/>
          <a:p>
            <a:pPr lvl="1"/>
            <a:r>
              <a:rPr lang="sv-SE" sz="4800" dirty="0">
                <a:latin typeface="+mj-lt"/>
              </a:rPr>
              <a:t>Huddinge och</a:t>
            </a:r>
          </a:p>
          <a:p>
            <a:pPr lvl="1"/>
            <a:r>
              <a:rPr lang="sv-SE" sz="4800" dirty="0">
                <a:latin typeface="+mj-lt"/>
              </a:rPr>
              <a:t>Upphandling Södertörn</a:t>
            </a: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04D53-8367-426C-AC6F-7F1D5FFD1603}"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Bildobjekt 7">
            <a:extLst>
              <a:ext uri="{FF2B5EF4-FFF2-40B4-BE49-F238E27FC236}">
                <a16:creationId xmlns:a16="http://schemas.microsoft.com/office/drawing/2014/main" id="{A53887A0-028A-4DF5-B418-EF624031F4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8552" y="5740008"/>
            <a:ext cx="1801372" cy="505969"/>
          </a:xfrm>
          <a:prstGeom prst="rect">
            <a:avLst/>
          </a:prstGeom>
        </p:spPr>
      </p:pic>
    </p:spTree>
    <p:extLst>
      <p:ext uri="{BB962C8B-B14F-4D97-AF65-F5344CB8AC3E}">
        <p14:creationId xmlns:p14="http://schemas.microsoft.com/office/powerpoint/2010/main" val="1040263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Mål och styrningar</a:t>
            </a:r>
          </a:p>
        </p:txBody>
      </p:sp>
      <p:sp>
        <p:nvSpPr>
          <p:cNvPr id="3" name="Platshållare för innehåll 2"/>
          <p:cNvSpPr>
            <a:spLocks noGrp="1"/>
          </p:cNvSpPr>
          <p:nvPr>
            <p:ph sz="half" idx="1"/>
          </p:nvPr>
        </p:nvSpPr>
        <p:spPr/>
        <p:txBody>
          <a:bodyPr>
            <a:normAutofit/>
          </a:bodyPr>
          <a:lstStyle/>
          <a:p>
            <a:endParaRPr lang="sv-SE" sz="800" dirty="0"/>
          </a:p>
          <a:p>
            <a:r>
              <a:rPr lang="sv-SE" sz="2400" dirty="0"/>
              <a:t>Skapa en processtruktur för att hantera hållbarhetsfrågor vid upphandling. </a:t>
            </a:r>
          </a:p>
          <a:p>
            <a:r>
              <a:rPr lang="sv-SE" sz="2400" dirty="0"/>
              <a:t>Andel upphandlingar där moment av cirkulär ekonomi applicerats. </a:t>
            </a:r>
          </a:p>
          <a:p>
            <a:r>
              <a:rPr lang="sv-SE" sz="2400" dirty="0"/>
              <a:t>Vid inköp och upphandling av varor, material och tjänster ska kommunkoncernen vidta åtgärder för att minska uppkomsten av avfall. </a:t>
            </a:r>
          </a:p>
          <a:p>
            <a:endParaRPr lang="sv-SE" sz="2400" dirty="0"/>
          </a:p>
          <a:p>
            <a:endParaRPr lang="sv-SE" sz="2400" dirty="0"/>
          </a:p>
          <a:p>
            <a:endParaRPr lang="sv-SE" sz="2400" dirty="0"/>
          </a:p>
          <a:p>
            <a:endParaRPr lang="sv-SE" dirty="0"/>
          </a:p>
        </p:txBody>
      </p:sp>
      <p:pic>
        <p:nvPicPr>
          <p:cNvPr id="5" name="Platshållare för innehåll 4"/>
          <p:cNvPicPr>
            <a:picLocks noGrp="1" noChangeAspect="1"/>
          </p:cNvPicPr>
          <p:nvPr>
            <p:ph sz="half" idx="2"/>
          </p:nvPr>
        </p:nvPicPr>
        <p:blipFill>
          <a:blip r:embed="rId3"/>
          <a:stretch>
            <a:fillRect/>
          </a:stretch>
        </p:blipFill>
        <p:spPr>
          <a:xfrm>
            <a:off x="6184771" y="1825625"/>
            <a:ext cx="5156458" cy="4351338"/>
          </a:xfrm>
          <a:prstGeom prst="rect">
            <a:avLst/>
          </a:prstGeom>
        </p:spPr>
      </p:pic>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04D53-8367-426C-AC6F-7F1D5FFD1603}"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Bildobjekt 6">
            <a:extLst>
              <a:ext uri="{FF2B5EF4-FFF2-40B4-BE49-F238E27FC236}">
                <a16:creationId xmlns:a16="http://schemas.microsoft.com/office/drawing/2014/main" id="{C3F76D35-B72A-4129-A9C3-EB441129A37C}"/>
              </a:ext>
            </a:extLst>
          </p:cNvPr>
          <p:cNvPicPr>
            <a:picLocks noChangeAspect="1"/>
          </p:cNvPicPr>
          <p:nvPr/>
        </p:nvPicPr>
        <p:blipFill>
          <a:blip r:embed="rId4"/>
          <a:stretch>
            <a:fillRect/>
          </a:stretch>
        </p:blipFill>
        <p:spPr>
          <a:xfrm>
            <a:off x="2593733" y="5805888"/>
            <a:ext cx="1804572" cy="506012"/>
          </a:xfrm>
          <a:prstGeom prst="rect">
            <a:avLst/>
          </a:prstGeom>
        </p:spPr>
      </p:pic>
    </p:spTree>
    <p:extLst>
      <p:ext uri="{BB962C8B-B14F-4D97-AF65-F5344CB8AC3E}">
        <p14:creationId xmlns:p14="http://schemas.microsoft.com/office/powerpoint/2010/main" val="2289020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Upprätta en taktisk plan/upphandlingsstrategi</a:t>
            </a:r>
          </a:p>
        </p:txBody>
      </p:sp>
      <p:sp>
        <p:nvSpPr>
          <p:cNvPr id="3" name="Platshållare för innehåll 2"/>
          <p:cNvSpPr>
            <a:spLocks noGrp="1"/>
          </p:cNvSpPr>
          <p:nvPr>
            <p:ph idx="1"/>
          </p:nvPr>
        </p:nvSpPr>
        <p:spPr>
          <a:xfrm>
            <a:off x="838200" y="1690688"/>
            <a:ext cx="10515600" cy="4351338"/>
          </a:xfrm>
        </p:spPr>
        <p:txBody>
          <a:bodyPr>
            <a:normAutofit/>
          </a:bodyPr>
          <a:lstStyle/>
          <a:p>
            <a:endParaRPr lang="sv-SE" dirty="0"/>
          </a:p>
          <a:p>
            <a:r>
              <a:rPr lang="sv-SE" dirty="0"/>
              <a:t>Vad säger affärsområdes/kategoriplanen om hållbarhet?</a:t>
            </a:r>
          </a:p>
          <a:p>
            <a:r>
              <a:rPr lang="sv-SE" dirty="0"/>
              <a:t>Hur ser nuläget ut?</a:t>
            </a:r>
          </a:p>
          <a:p>
            <a:r>
              <a:rPr lang="sv-SE" dirty="0"/>
              <a:t>Vilka behov har vi framöver?</a:t>
            </a:r>
          </a:p>
          <a:p>
            <a:r>
              <a:rPr lang="sv-SE" dirty="0"/>
              <a:t>Vad kan marknaden leverera?</a:t>
            </a:r>
          </a:p>
          <a:p>
            <a:r>
              <a:rPr lang="sv-SE" dirty="0"/>
              <a:t>Kan vi få det vi vill ha?</a:t>
            </a:r>
          </a:p>
          <a:p>
            <a:r>
              <a:rPr lang="sv-SE" dirty="0"/>
              <a:t>Vad kommer det att kosta att få det vi vill?</a:t>
            </a:r>
          </a:p>
          <a:p>
            <a:endParaRPr lang="sv-SE" dirty="0"/>
          </a:p>
          <a:p>
            <a:endParaRPr lang="sv-SE" dirty="0"/>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04D53-8367-426C-AC6F-7F1D5FFD1603}"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Bildobjekt 7">
            <a:extLst>
              <a:ext uri="{FF2B5EF4-FFF2-40B4-BE49-F238E27FC236}">
                <a16:creationId xmlns:a16="http://schemas.microsoft.com/office/drawing/2014/main" id="{D741961E-6851-4A9B-B564-0A18A45BA0FF}"/>
              </a:ext>
            </a:extLst>
          </p:cNvPr>
          <p:cNvPicPr>
            <a:picLocks noChangeAspect="1"/>
          </p:cNvPicPr>
          <p:nvPr/>
        </p:nvPicPr>
        <p:blipFill>
          <a:blip r:embed="rId3"/>
          <a:stretch>
            <a:fillRect/>
          </a:stretch>
        </p:blipFill>
        <p:spPr>
          <a:xfrm>
            <a:off x="2685459" y="5789020"/>
            <a:ext cx="1810669" cy="506012"/>
          </a:xfrm>
          <a:prstGeom prst="rect">
            <a:avLst/>
          </a:prstGeom>
        </p:spPr>
      </p:pic>
      <p:pic>
        <p:nvPicPr>
          <p:cNvPr id="9" name="Bildobjekt 8">
            <a:extLst>
              <a:ext uri="{FF2B5EF4-FFF2-40B4-BE49-F238E27FC236}">
                <a16:creationId xmlns:a16="http://schemas.microsoft.com/office/drawing/2014/main" id="{E797613F-EFBD-4513-9E7F-8899CD0A28F6}"/>
              </a:ext>
            </a:extLst>
          </p:cNvPr>
          <p:cNvPicPr>
            <a:picLocks noChangeAspect="1"/>
          </p:cNvPicPr>
          <p:nvPr/>
        </p:nvPicPr>
        <p:blipFill>
          <a:blip r:embed="rId4"/>
          <a:stretch>
            <a:fillRect/>
          </a:stretch>
        </p:blipFill>
        <p:spPr>
          <a:xfrm>
            <a:off x="6795497" y="2137200"/>
            <a:ext cx="6096528" cy="4157832"/>
          </a:xfrm>
          <a:prstGeom prst="rect">
            <a:avLst/>
          </a:prstGeom>
        </p:spPr>
      </p:pic>
    </p:spTree>
    <p:extLst>
      <p:ext uri="{BB962C8B-B14F-4D97-AF65-F5344CB8AC3E}">
        <p14:creationId xmlns:p14="http://schemas.microsoft.com/office/powerpoint/2010/main" val="123297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Mappning av hållbarhetsaspekter för respektive avtal</a:t>
            </a:r>
          </a:p>
        </p:txBody>
      </p:sp>
      <p:sp>
        <p:nvSpPr>
          <p:cNvPr id="3" name="Platshållare för innehåll 2"/>
          <p:cNvSpPr>
            <a:spLocks noGrp="1"/>
          </p:cNvSpPr>
          <p:nvPr>
            <p:ph idx="1"/>
          </p:nvPr>
        </p:nvSpPr>
        <p:spPr/>
        <p:txBody>
          <a:bodyPr/>
          <a:lstStyle/>
          <a:p>
            <a:endParaRPr lang="sv-SE" dirty="0"/>
          </a:p>
          <a:p>
            <a:endParaRPr lang="sv-SE" dirty="0"/>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04D53-8367-426C-AC6F-7F1D5FFD1603}"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Bildobjekt 6">
            <a:extLst>
              <a:ext uri="{FF2B5EF4-FFF2-40B4-BE49-F238E27FC236}">
                <a16:creationId xmlns:a16="http://schemas.microsoft.com/office/drawing/2014/main" id="{C3F76D35-B72A-4129-A9C3-EB441129A37C}"/>
              </a:ext>
            </a:extLst>
          </p:cNvPr>
          <p:cNvPicPr>
            <a:picLocks noChangeAspect="1"/>
          </p:cNvPicPr>
          <p:nvPr/>
        </p:nvPicPr>
        <p:blipFill>
          <a:blip r:embed="rId3"/>
          <a:stretch>
            <a:fillRect/>
          </a:stretch>
        </p:blipFill>
        <p:spPr>
          <a:xfrm>
            <a:off x="2593733" y="5805888"/>
            <a:ext cx="1804572" cy="506012"/>
          </a:xfrm>
          <a:prstGeom prst="rect">
            <a:avLst/>
          </a:prstGeom>
        </p:spPr>
      </p:pic>
      <p:pic>
        <p:nvPicPr>
          <p:cNvPr id="4" name="Bildobjek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01" y="2003368"/>
            <a:ext cx="12073693" cy="3591098"/>
          </a:xfrm>
          <a:prstGeom prst="rect">
            <a:avLst/>
          </a:prstGeom>
        </p:spPr>
      </p:pic>
    </p:spTree>
    <p:extLst>
      <p:ext uri="{BB962C8B-B14F-4D97-AF65-F5344CB8AC3E}">
        <p14:creationId xmlns:p14="http://schemas.microsoft.com/office/powerpoint/2010/main" val="4172395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33F8E5BE-4C5A-4C02-A7D0-92B3D896C78D}"/>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1"/>
            <a:ext cx="12205185" cy="6865810"/>
          </a:xfrm>
        </p:spPr>
      </p:pic>
    </p:spTree>
    <p:extLst>
      <p:ext uri="{BB962C8B-B14F-4D97-AF65-F5344CB8AC3E}">
        <p14:creationId xmlns:p14="http://schemas.microsoft.com/office/powerpoint/2010/main" val="1114413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B18489-0386-4AFC-A2A6-0814463BE480}"/>
              </a:ext>
            </a:extLst>
          </p:cNvPr>
          <p:cNvSpPr>
            <a:spLocks noGrp="1"/>
          </p:cNvSpPr>
          <p:nvPr>
            <p:ph type="title"/>
          </p:nvPr>
        </p:nvSpPr>
        <p:spPr/>
        <p:txBody>
          <a:bodyPr/>
          <a:lstStyle/>
          <a:p>
            <a:endParaRPr lang="sv-SE" dirty="0"/>
          </a:p>
        </p:txBody>
      </p:sp>
      <p:sp>
        <p:nvSpPr>
          <p:cNvPr id="3" name="Platshållare för innehåll 2">
            <a:extLst>
              <a:ext uri="{FF2B5EF4-FFF2-40B4-BE49-F238E27FC236}">
                <a16:creationId xmlns:a16="http://schemas.microsoft.com/office/drawing/2014/main" id="{98B6D303-C6D0-4DC3-BCBD-581C99EB7AD9}"/>
              </a:ext>
            </a:extLst>
          </p:cNvPr>
          <p:cNvSpPr>
            <a:spLocks noGrp="1"/>
          </p:cNvSpPr>
          <p:nvPr>
            <p:ph idx="1"/>
          </p:nvPr>
        </p:nvSpPr>
        <p:spPr>
          <a:xfrm>
            <a:off x="662835" y="2477751"/>
            <a:ext cx="10515600" cy="3158961"/>
          </a:xfrm>
        </p:spPr>
        <p:txBody>
          <a:bodyPr>
            <a:normAutofit/>
          </a:bodyPr>
          <a:lstStyle/>
          <a:p>
            <a:pPr marL="0" indent="0">
              <a:buNone/>
            </a:pPr>
            <a:endParaRPr lang="sv-SE" sz="6000" dirty="0"/>
          </a:p>
          <a:p>
            <a:pPr marL="0" indent="0">
              <a:buNone/>
            </a:pPr>
            <a:r>
              <a:rPr lang="sv-SE" sz="6000" dirty="0">
                <a:latin typeface="+mj-lt"/>
              </a:rPr>
              <a:t>Gemensamma krav för fossilfria transporter på Södertörn</a:t>
            </a:r>
          </a:p>
        </p:txBody>
      </p:sp>
      <p:sp>
        <p:nvSpPr>
          <p:cNvPr id="6" name="Platshållare för bildnummer 5">
            <a:extLst>
              <a:ext uri="{FF2B5EF4-FFF2-40B4-BE49-F238E27FC236}">
                <a16:creationId xmlns:a16="http://schemas.microsoft.com/office/drawing/2014/main" id="{A5EA8BF0-A403-4BE3-B6CF-E0ACA6F3E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04D53-8367-426C-AC6F-7F1D5FFD1603}"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Bildobjekt 6">
            <a:extLst>
              <a:ext uri="{FF2B5EF4-FFF2-40B4-BE49-F238E27FC236}">
                <a16:creationId xmlns:a16="http://schemas.microsoft.com/office/drawing/2014/main" id="{11F683A4-F56B-4010-AFE1-2567E5E3C9CC}"/>
              </a:ext>
            </a:extLst>
          </p:cNvPr>
          <p:cNvPicPr>
            <a:picLocks noChangeAspect="1"/>
          </p:cNvPicPr>
          <p:nvPr/>
        </p:nvPicPr>
        <p:blipFill>
          <a:blip r:embed="rId3"/>
          <a:stretch>
            <a:fillRect/>
          </a:stretch>
        </p:blipFill>
        <p:spPr>
          <a:xfrm>
            <a:off x="2810720" y="5760645"/>
            <a:ext cx="1810669" cy="506012"/>
          </a:xfrm>
          <a:prstGeom prst="rect">
            <a:avLst/>
          </a:prstGeom>
        </p:spPr>
      </p:pic>
      <p:pic>
        <p:nvPicPr>
          <p:cNvPr id="4" name="Bildobjekt 3">
            <a:extLst>
              <a:ext uri="{FF2B5EF4-FFF2-40B4-BE49-F238E27FC236}">
                <a16:creationId xmlns:a16="http://schemas.microsoft.com/office/drawing/2014/main" id="{51E1EBBC-D6BF-487C-B842-42491A850237}"/>
              </a:ext>
            </a:extLst>
          </p:cNvPr>
          <p:cNvPicPr>
            <a:picLocks noChangeAspect="1"/>
          </p:cNvPicPr>
          <p:nvPr/>
        </p:nvPicPr>
        <p:blipFill>
          <a:blip r:embed="rId4"/>
          <a:stretch>
            <a:fillRect/>
          </a:stretch>
        </p:blipFill>
        <p:spPr>
          <a:xfrm>
            <a:off x="-17891" y="-10243"/>
            <a:ext cx="12241074" cy="2214824"/>
          </a:xfrm>
          <a:prstGeom prst="rect">
            <a:avLst/>
          </a:prstGeom>
        </p:spPr>
      </p:pic>
    </p:spTree>
    <p:extLst>
      <p:ext uri="{BB962C8B-B14F-4D97-AF65-F5344CB8AC3E}">
        <p14:creationId xmlns:p14="http://schemas.microsoft.com/office/powerpoint/2010/main" val="1011669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C96AB86-4190-4E96-A403-C4D2A75AD562}"/>
              </a:ext>
            </a:extLst>
          </p:cNvPr>
          <p:cNvPicPr>
            <a:picLocks noChangeAspect="1"/>
          </p:cNvPicPr>
          <p:nvPr/>
        </p:nvPicPr>
        <p:blipFill>
          <a:blip r:embed="rId3"/>
          <a:stretch>
            <a:fillRect/>
          </a:stretch>
        </p:blipFill>
        <p:spPr>
          <a:xfrm>
            <a:off x="7336969" y="3528646"/>
            <a:ext cx="4615742" cy="3010266"/>
          </a:xfrm>
          <a:prstGeom prst="rect">
            <a:avLst/>
          </a:prstGeom>
        </p:spPr>
      </p:pic>
      <p:sp>
        <p:nvSpPr>
          <p:cNvPr id="2" name="Rubrik 1">
            <a:extLst>
              <a:ext uri="{FF2B5EF4-FFF2-40B4-BE49-F238E27FC236}">
                <a16:creationId xmlns:a16="http://schemas.microsoft.com/office/drawing/2014/main" id="{F6B18489-0386-4AFC-A2A6-0814463BE480}"/>
              </a:ext>
            </a:extLst>
          </p:cNvPr>
          <p:cNvSpPr>
            <a:spLocks noGrp="1"/>
          </p:cNvSpPr>
          <p:nvPr>
            <p:ph type="title"/>
          </p:nvPr>
        </p:nvSpPr>
        <p:spPr/>
        <p:txBody>
          <a:bodyPr/>
          <a:lstStyle/>
          <a:p>
            <a:r>
              <a:rPr lang="sv-SE" dirty="0"/>
              <a:t>Södertörnssamarbete</a:t>
            </a:r>
          </a:p>
        </p:txBody>
      </p:sp>
      <p:sp>
        <p:nvSpPr>
          <p:cNvPr id="3" name="Platshållare för innehåll 2">
            <a:extLst>
              <a:ext uri="{FF2B5EF4-FFF2-40B4-BE49-F238E27FC236}">
                <a16:creationId xmlns:a16="http://schemas.microsoft.com/office/drawing/2014/main" id="{98B6D303-C6D0-4DC3-BCBD-581C99EB7AD9}"/>
              </a:ext>
            </a:extLst>
          </p:cNvPr>
          <p:cNvSpPr>
            <a:spLocks noGrp="1"/>
          </p:cNvSpPr>
          <p:nvPr>
            <p:ph idx="1"/>
          </p:nvPr>
        </p:nvSpPr>
        <p:spPr/>
        <p:txBody>
          <a:bodyPr/>
          <a:lstStyle/>
          <a:p>
            <a:r>
              <a:rPr lang="sv-SE" dirty="0"/>
              <a:t>Uppdrag att ta fram gemensamma krav för upphandlade transporter.</a:t>
            </a:r>
          </a:p>
          <a:p>
            <a:r>
              <a:rPr lang="sv-SE" dirty="0"/>
              <a:t>Medlemmar i projektet Fossilfritt 2030.</a:t>
            </a:r>
          </a:p>
          <a:p>
            <a:r>
              <a:rPr lang="sv-SE" dirty="0"/>
              <a:t>Ställa offensiva krav på fordon och arbetsmaskiner för att bidra till att minska klimat- och miljöpåverkan, nå uppsatta klimat- och miljömål samt bidra till regional näringslivsutveckling. </a:t>
            </a:r>
          </a:p>
          <a:p>
            <a:endParaRPr lang="sv-SE" dirty="0"/>
          </a:p>
          <a:p>
            <a:endParaRPr lang="sv-SE" dirty="0"/>
          </a:p>
          <a:p>
            <a:endParaRPr lang="sv-SE" dirty="0"/>
          </a:p>
        </p:txBody>
      </p:sp>
      <p:sp>
        <p:nvSpPr>
          <p:cNvPr id="6" name="Platshållare för bildnummer 5">
            <a:extLst>
              <a:ext uri="{FF2B5EF4-FFF2-40B4-BE49-F238E27FC236}">
                <a16:creationId xmlns:a16="http://schemas.microsoft.com/office/drawing/2014/main" id="{A5EA8BF0-A403-4BE3-B6CF-E0ACA6F3E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04D53-8367-426C-AC6F-7F1D5FFD1603}"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Bildobjekt 6">
            <a:extLst>
              <a:ext uri="{FF2B5EF4-FFF2-40B4-BE49-F238E27FC236}">
                <a16:creationId xmlns:a16="http://schemas.microsoft.com/office/drawing/2014/main" id="{11F683A4-F56B-4010-AFE1-2567E5E3C9CC}"/>
              </a:ext>
            </a:extLst>
          </p:cNvPr>
          <p:cNvPicPr>
            <a:picLocks noChangeAspect="1"/>
          </p:cNvPicPr>
          <p:nvPr/>
        </p:nvPicPr>
        <p:blipFill>
          <a:blip r:embed="rId4"/>
          <a:stretch>
            <a:fillRect/>
          </a:stretch>
        </p:blipFill>
        <p:spPr>
          <a:xfrm>
            <a:off x="2810720" y="5760645"/>
            <a:ext cx="1810669" cy="506012"/>
          </a:xfrm>
          <a:prstGeom prst="rect">
            <a:avLst/>
          </a:prstGeom>
        </p:spPr>
      </p:pic>
    </p:spTree>
    <p:extLst>
      <p:ext uri="{BB962C8B-B14F-4D97-AF65-F5344CB8AC3E}">
        <p14:creationId xmlns:p14="http://schemas.microsoft.com/office/powerpoint/2010/main" val="354631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B18489-0386-4AFC-A2A6-0814463BE480}"/>
              </a:ext>
            </a:extLst>
          </p:cNvPr>
          <p:cNvSpPr>
            <a:spLocks noGrp="1"/>
          </p:cNvSpPr>
          <p:nvPr>
            <p:ph type="title"/>
          </p:nvPr>
        </p:nvSpPr>
        <p:spPr/>
        <p:txBody>
          <a:bodyPr/>
          <a:lstStyle/>
          <a:p>
            <a:r>
              <a:rPr lang="sv-SE" dirty="0"/>
              <a:t>Resultatet – ”</a:t>
            </a:r>
            <a:r>
              <a:rPr lang="sv-SE" dirty="0">
                <a:hlinkClick r:id="rId3"/>
              </a:rPr>
              <a:t>Södertörnsmallen</a:t>
            </a:r>
            <a:r>
              <a:rPr lang="sv-SE" dirty="0"/>
              <a:t>”</a:t>
            </a:r>
          </a:p>
        </p:txBody>
      </p:sp>
      <p:sp>
        <p:nvSpPr>
          <p:cNvPr id="3" name="Platshållare för innehåll 2">
            <a:extLst>
              <a:ext uri="{FF2B5EF4-FFF2-40B4-BE49-F238E27FC236}">
                <a16:creationId xmlns:a16="http://schemas.microsoft.com/office/drawing/2014/main" id="{98B6D303-C6D0-4DC3-BCBD-581C99EB7AD9}"/>
              </a:ext>
            </a:extLst>
          </p:cNvPr>
          <p:cNvSpPr>
            <a:spLocks noGrp="1"/>
          </p:cNvSpPr>
          <p:nvPr>
            <p:ph idx="1"/>
          </p:nvPr>
        </p:nvSpPr>
        <p:spPr>
          <a:xfrm>
            <a:off x="838200" y="1690688"/>
            <a:ext cx="10515600" cy="4486275"/>
          </a:xfrm>
        </p:spPr>
        <p:txBody>
          <a:bodyPr/>
          <a:lstStyle/>
          <a:p>
            <a:r>
              <a:rPr lang="sv-SE" dirty="0"/>
              <a:t>Krav på: förnybart drivmedel, grundläggande fordonskrav, miljöfordon &amp; arbetsmaskiner.</a:t>
            </a:r>
          </a:p>
          <a:p>
            <a:r>
              <a:rPr lang="sv-SE" dirty="0"/>
              <a:t>Inte fastställda nivåer för olika upphandlingar - marknadsundersökning är nödvändig.</a:t>
            </a:r>
          </a:p>
          <a:p>
            <a:r>
              <a:rPr lang="sv-SE" dirty="0"/>
              <a:t>Succesiv ökning under avtalstiden.</a:t>
            </a:r>
          </a:p>
          <a:p>
            <a:endParaRPr lang="sv-SE" dirty="0"/>
          </a:p>
          <a:p>
            <a:endParaRPr lang="sv-SE" dirty="0"/>
          </a:p>
        </p:txBody>
      </p:sp>
      <p:sp>
        <p:nvSpPr>
          <p:cNvPr id="6" name="Platshållare för bildnummer 5">
            <a:extLst>
              <a:ext uri="{FF2B5EF4-FFF2-40B4-BE49-F238E27FC236}">
                <a16:creationId xmlns:a16="http://schemas.microsoft.com/office/drawing/2014/main" id="{A5EA8BF0-A403-4BE3-B6CF-E0ACA6F3E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04D53-8367-426C-AC6F-7F1D5FFD1603}"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Bildobjekt 6">
            <a:extLst>
              <a:ext uri="{FF2B5EF4-FFF2-40B4-BE49-F238E27FC236}">
                <a16:creationId xmlns:a16="http://schemas.microsoft.com/office/drawing/2014/main" id="{11F683A4-F56B-4010-AFE1-2567E5E3C9CC}"/>
              </a:ext>
            </a:extLst>
          </p:cNvPr>
          <p:cNvPicPr>
            <a:picLocks noChangeAspect="1"/>
          </p:cNvPicPr>
          <p:nvPr/>
        </p:nvPicPr>
        <p:blipFill>
          <a:blip r:embed="rId4"/>
          <a:stretch>
            <a:fillRect/>
          </a:stretch>
        </p:blipFill>
        <p:spPr>
          <a:xfrm>
            <a:off x="2810720" y="5760645"/>
            <a:ext cx="1810669" cy="506012"/>
          </a:xfrm>
          <a:prstGeom prst="rect">
            <a:avLst/>
          </a:prstGeom>
        </p:spPr>
      </p:pic>
      <p:pic>
        <p:nvPicPr>
          <p:cNvPr id="11" name="Bildobjekt 10">
            <a:extLst>
              <a:ext uri="{FF2B5EF4-FFF2-40B4-BE49-F238E27FC236}">
                <a16:creationId xmlns:a16="http://schemas.microsoft.com/office/drawing/2014/main" id="{B40B7D43-8F5C-4676-946B-4967D5D2143F}"/>
              </a:ext>
            </a:extLst>
          </p:cNvPr>
          <p:cNvPicPr>
            <a:picLocks noChangeAspect="1"/>
          </p:cNvPicPr>
          <p:nvPr/>
        </p:nvPicPr>
        <p:blipFill>
          <a:blip r:embed="rId5"/>
          <a:stretch>
            <a:fillRect/>
          </a:stretch>
        </p:blipFill>
        <p:spPr>
          <a:xfrm>
            <a:off x="747674" y="4041586"/>
            <a:ext cx="11101948" cy="1584122"/>
          </a:xfrm>
          <a:prstGeom prst="rect">
            <a:avLst/>
          </a:prstGeom>
        </p:spPr>
      </p:pic>
    </p:spTree>
    <p:extLst>
      <p:ext uri="{BB962C8B-B14F-4D97-AF65-F5344CB8AC3E}">
        <p14:creationId xmlns:p14="http://schemas.microsoft.com/office/powerpoint/2010/main" val="2401871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ak koppling 8">
            <a:extLst>
              <a:ext uri="{FF2B5EF4-FFF2-40B4-BE49-F238E27FC236}">
                <a16:creationId xmlns:a16="http://schemas.microsoft.com/office/drawing/2014/main" id="{EAC59796-B205-AE46-8836-A3D3FA19D167}"/>
              </a:ext>
            </a:extLst>
          </p:cNvPr>
          <p:cNvCxnSpPr>
            <a:cxnSpLocks/>
          </p:cNvCxnSpPr>
          <p:nvPr/>
        </p:nvCxnSpPr>
        <p:spPr>
          <a:xfrm>
            <a:off x="800566" y="3429000"/>
            <a:ext cx="8813017"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7" name="Bildobjekt 6">
            <a:extLst>
              <a:ext uri="{FF2B5EF4-FFF2-40B4-BE49-F238E27FC236}">
                <a16:creationId xmlns:a16="http://schemas.microsoft.com/office/drawing/2014/main" id="{DDE62AFC-C4C0-BB41-9E70-093883EA7A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61214" y="962018"/>
            <a:ext cx="3944983" cy="5580242"/>
          </a:xfrm>
          <a:prstGeom prst="rect">
            <a:avLst/>
          </a:prstGeom>
          <a:ln>
            <a:noFill/>
          </a:ln>
          <a:effectLst>
            <a:outerShdw blurRad="292100" dist="139700" dir="2700000" algn="tl" rotWithShape="0">
              <a:srgbClr val="333333">
                <a:alpha val="65000"/>
              </a:srgbClr>
            </a:outerShdw>
          </a:effectLst>
        </p:spPr>
      </p:pic>
      <p:sp>
        <p:nvSpPr>
          <p:cNvPr id="8" name="Rubrik 1">
            <a:extLst>
              <a:ext uri="{FF2B5EF4-FFF2-40B4-BE49-F238E27FC236}">
                <a16:creationId xmlns:a16="http://schemas.microsoft.com/office/drawing/2014/main" id="{637B24A2-A296-B14E-8D07-7325596BF2B4}"/>
              </a:ext>
            </a:extLst>
          </p:cNvPr>
          <p:cNvSpPr>
            <a:spLocks noGrp="1"/>
          </p:cNvSpPr>
          <p:nvPr>
            <p:ph type="title"/>
          </p:nvPr>
        </p:nvSpPr>
        <p:spPr>
          <a:xfrm>
            <a:off x="941864" y="3752139"/>
            <a:ext cx="8280000" cy="539750"/>
          </a:xfrm>
        </p:spPr>
        <p:txBody>
          <a:bodyPr/>
          <a:lstStyle/>
          <a:p>
            <a:pPr algn="l"/>
            <a:r>
              <a:rPr lang="sv-SE" b="0">
                <a:solidFill>
                  <a:schemeClr val="bg1"/>
                </a:solidFill>
              </a:rPr>
              <a:t>Antal </a:t>
            </a:r>
            <a:r>
              <a:rPr lang="sv-SE">
                <a:solidFill>
                  <a:schemeClr val="bg1"/>
                </a:solidFill>
              </a:rPr>
              <a:t>ANNONSERADE</a:t>
            </a:r>
            <a:r>
              <a:rPr lang="sv-SE" b="0">
                <a:solidFill>
                  <a:schemeClr val="bg1"/>
                </a:solidFill>
              </a:rPr>
              <a:t> </a:t>
            </a:r>
            <a:br>
              <a:rPr lang="sv-SE" b="0">
                <a:solidFill>
                  <a:schemeClr val="bg1"/>
                </a:solidFill>
              </a:rPr>
            </a:br>
            <a:r>
              <a:rPr lang="sv-SE" b="0">
                <a:solidFill>
                  <a:schemeClr val="bg1"/>
                </a:solidFill>
              </a:rPr>
              <a:t>upphandlingar</a:t>
            </a:r>
          </a:p>
        </p:txBody>
      </p:sp>
      <p:sp>
        <p:nvSpPr>
          <p:cNvPr id="9" name="textruta 8">
            <a:extLst>
              <a:ext uri="{FF2B5EF4-FFF2-40B4-BE49-F238E27FC236}">
                <a16:creationId xmlns:a16="http://schemas.microsoft.com/office/drawing/2014/main" id="{7F1C0372-9CD4-3440-9136-30A49D44086E}"/>
              </a:ext>
            </a:extLst>
          </p:cNvPr>
          <p:cNvSpPr txBox="1"/>
          <p:nvPr/>
        </p:nvSpPr>
        <p:spPr>
          <a:xfrm>
            <a:off x="3207100" y="1443286"/>
            <a:ext cx="6871620" cy="1938992"/>
          </a:xfrm>
          <a:prstGeom prst="rect">
            <a:avLst/>
          </a:prstGeom>
          <a:noFill/>
        </p:spPr>
        <p:txBody>
          <a:bodyPr wrap="square" rtlCol="0" anchor="b">
            <a:spAutoFit/>
          </a:bodyPr>
          <a:lstStyle/>
          <a:p>
            <a:r>
              <a:rPr lang="sv-SE" sz="12000" b="1">
                <a:solidFill>
                  <a:schemeClr val="bg2"/>
                </a:solidFill>
              </a:rPr>
              <a:t>  803</a:t>
            </a:r>
            <a:r>
              <a:rPr lang="sv-SE" sz="3600">
                <a:solidFill>
                  <a:schemeClr val="bg2"/>
                </a:solidFill>
              </a:rPr>
              <a:t> </a:t>
            </a:r>
            <a:r>
              <a:rPr lang="sv-SE" sz="3500">
                <a:solidFill>
                  <a:schemeClr val="bg2"/>
                </a:solidFill>
              </a:rPr>
              <a:t>miljarder kronor</a:t>
            </a:r>
            <a:r>
              <a:rPr lang="sv-SE" sz="3200" baseline="30000">
                <a:solidFill>
                  <a:schemeClr val="bg1"/>
                </a:solidFill>
              </a:rPr>
              <a:t>*</a:t>
            </a:r>
          </a:p>
        </p:txBody>
      </p:sp>
      <p:sp>
        <p:nvSpPr>
          <p:cNvPr id="10" name="Rektangel 9">
            <a:extLst>
              <a:ext uri="{FF2B5EF4-FFF2-40B4-BE49-F238E27FC236}">
                <a16:creationId xmlns:a16="http://schemas.microsoft.com/office/drawing/2014/main" id="{CA738882-4CA3-E845-B0B5-6EA5DD312C2A}"/>
              </a:ext>
            </a:extLst>
          </p:cNvPr>
          <p:cNvSpPr/>
          <p:nvPr/>
        </p:nvSpPr>
        <p:spPr>
          <a:xfrm>
            <a:off x="800566" y="1131769"/>
            <a:ext cx="8213805" cy="1200329"/>
          </a:xfrm>
          <a:prstGeom prst="rect">
            <a:avLst/>
          </a:prstGeom>
        </p:spPr>
        <p:txBody>
          <a:bodyPr wrap="square">
            <a:spAutoFit/>
          </a:bodyPr>
          <a:lstStyle/>
          <a:p>
            <a:r>
              <a:rPr lang="sv-SE" sz="3200">
                <a:solidFill>
                  <a:schemeClr val="bg1"/>
                </a:solidFill>
              </a:rPr>
              <a:t>Värdet av </a:t>
            </a:r>
            <a:r>
              <a:rPr lang="sv-SE" sz="4000" b="1">
                <a:solidFill>
                  <a:schemeClr val="bg2"/>
                </a:solidFill>
              </a:rPr>
              <a:t>OFFENTLIG UPPHANDLING </a:t>
            </a:r>
            <a:r>
              <a:rPr lang="sv-SE" sz="3200">
                <a:solidFill>
                  <a:schemeClr val="bg1"/>
                </a:solidFill>
              </a:rPr>
              <a:t>i Sverige</a:t>
            </a:r>
            <a:endParaRPr lang="sv-SE" sz="3000" baseline="30000"/>
          </a:p>
        </p:txBody>
      </p:sp>
      <p:sp>
        <p:nvSpPr>
          <p:cNvPr id="11" name="textruta 10">
            <a:extLst>
              <a:ext uri="{FF2B5EF4-FFF2-40B4-BE49-F238E27FC236}">
                <a16:creationId xmlns:a16="http://schemas.microsoft.com/office/drawing/2014/main" id="{9B83A3ED-E725-A64C-A5C1-A6C0DE213EA9}"/>
              </a:ext>
            </a:extLst>
          </p:cNvPr>
          <p:cNvSpPr txBox="1"/>
          <p:nvPr/>
        </p:nvSpPr>
        <p:spPr>
          <a:xfrm>
            <a:off x="9842500" y="6185496"/>
            <a:ext cx="2247900" cy="276999"/>
          </a:xfrm>
          <a:prstGeom prst="rect">
            <a:avLst/>
          </a:prstGeom>
          <a:noFill/>
        </p:spPr>
        <p:txBody>
          <a:bodyPr wrap="square" rtlCol="0">
            <a:spAutoFit/>
          </a:bodyPr>
          <a:lstStyle/>
          <a:p>
            <a:r>
              <a:rPr lang="sv-SE" sz="1200">
                <a:solidFill>
                  <a:schemeClr val="bg2"/>
                </a:solidFill>
              </a:rPr>
              <a:t>*Baserat på statistik från 2019</a:t>
            </a:r>
          </a:p>
        </p:txBody>
      </p:sp>
      <p:sp>
        <p:nvSpPr>
          <p:cNvPr id="12" name="textruta 11">
            <a:extLst>
              <a:ext uri="{FF2B5EF4-FFF2-40B4-BE49-F238E27FC236}">
                <a16:creationId xmlns:a16="http://schemas.microsoft.com/office/drawing/2014/main" id="{E0E3E896-9BB7-554F-9D06-8336F9FC4A99}"/>
              </a:ext>
            </a:extLst>
          </p:cNvPr>
          <p:cNvSpPr txBox="1"/>
          <p:nvPr/>
        </p:nvSpPr>
        <p:spPr>
          <a:xfrm>
            <a:off x="2874265" y="3960814"/>
            <a:ext cx="4751227" cy="2431435"/>
          </a:xfrm>
          <a:prstGeom prst="rect">
            <a:avLst/>
          </a:prstGeom>
          <a:noFill/>
        </p:spPr>
        <p:txBody>
          <a:bodyPr wrap="square" rtlCol="0">
            <a:spAutoFit/>
          </a:bodyPr>
          <a:lstStyle/>
          <a:p>
            <a:pPr algn="r"/>
            <a:r>
              <a:rPr lang="sv-SE" sz="12000" b="1">
                <a:solidFill>
                  <a:schemeClr val="bg2"/>
                </a:solidFill>
              </a:rPr>
              <a:t>17 938 </a:t>
            </a:r>
            <a:r>
              <a:rPr lang="sv-SE" sz="3200">
                <a:solidFill>
                  <a:schemeClr val="bg1"/>
                </a:solidFill>
              </a:rPr>
              <a:t>stycken</a:t>
            </a:r>
            <a:r>
              <a:rPr lang="sv-SE" sz="3200" baseline="30000">
                <a:solidFill>
                  <a:schemeClr val="bg1"/>
                </a:solidFill>
              </a:rPr>
              <a:t>**</a:t>
            </a:r>
            <a:endParaRPr lang="sv-SE" sz="3200">
              <a:solidFill>
                <a:schemeClr val="bg1"/>
              </a:solidFill>
            </a:endParaRPr>
          </a:p>
        </p:txBody>
      </p:sp>
      <p:sp>
        <p:nvSpPr>
          <p:cNvPr id="13" name="textruta 12">
            <a:extLst>
              <a:ext uri="{FF2B5EF4-FFF2-40B4-BE49-F238E27FC236}">
                <a16:creationId xmlns:a16="http://schemas.microsoft.com/office/drawing/2014/main" id="{2B1874BD-40A1-9E4A-8745-37BE08208390}"/>
              </a:ext>
            </a:extLst>
          </p:cNvPr>
          <p:cNvSpPr txBox="1"/>
          <p:nvPr/>
        </p:nvSpPr>
        <p:spPr>
          <a:xfrm>
            <a:off x="9765983" y="6359140"/>
            <a:ext cx="2247900" cy="276999"/>
          </a:xfrm>
          <a:prstGeom prst="rect">
            <a:avLst/>
          </a:prstGeom>
          <a:noFill/>
        </p:spPr>
        <p:txBody>
          <a:bodyPr wrap="square" rtlCol="0">
            <a:spAutoFit/>
          </a:bodyPr>
          <a:lstStyle/>
          <a:p>
            <a:r>
              <a:rPr lang="sv-SE" sz="1200">
                <a:solidFill>
                  <a:schemeClr val="bg2"/>
                </a:solidFill>
              </a:rPr>
              <a:t>**Baserat på statistik från 2020</a:t>
            </a:r>
          </a:p>
        </p:txBody>
      </p:sp>
      <p:sp>
        <p:nvSpPr>
          <p:cNvPr id="14" name="Rektangel 13">
            <a:extLst>
              <a:ext uri="{FF2B5EF4-FFF2-40B4-BE49-F238E27FC236}">
                <a16:creationId xmlns:a16="http://schemas.microsoft.com/office/drawing/2014/main" id="{B00D5CC2-0E2D-EB4E-B772-B5685839423E}"/>
              </a:ext>
            </a:extLst>
          </p:cNvPr>
          <p:cNvSpPr/>
          <p:nvPr/>
        </p:nvSpPr>
        <p:spPr>
          <a:xfrm>
            <a:off x="800566" y="2207072"/>
            <a:ext cx="3537754" cy="1015663"/>
          </a:xfrm>
          <a:prstGeom prst="rect">
            <a:avLst/>
          </a:prstGeom>
        </p:spPr>
        <p:txBody>
          <a:bodyPr wrap="square">
            <a:spAutoFit/>
          </a:bodyPr>
          <a:lstStyle/>
          <a:p>
            <a:r>
              <a:rPr lang="sv-SE" sz="6000" b="1">
                <a:solidFill>
                  <a:schemeClr val="bg1"/>
                </a:solidFill>
              </a:rPr>
              <a:t>18</a:t>
            </a:r>
            <a:r>
              <a:rPr lang="sv-SE" sz="2000" b="1">
                <a:solidFill>
                  <a:schemeClr val="bg1"/>
                </a:solidFill>
              </a:rPr>
              <a:t> </a:t>
            </a:r>
            <a:r>
              <a:rPr lang="sv-SE" sz="4000" b="1">
                <a:solidFill>
                  <a:schemeClr val="bg1"/>
                </a:solidFill>
              </a:rPr>
              <a:t>%</a:t>
            </a:r>
            <a:r>
              <a:rPr lang="sv-SE" sz="3200" b="1">
                <a:solidFill>
                  <a:schemeClr val="bg1"/>
                </a:solidFill>
              </a:rPr>
              <a:t> </a:t>
            </a:r>
            <a:r>
              <a:rPr lang="sv-SE" sz="3200">
                <a:solidFill>
                  <a:schemeClr val="bg1"/>
                </a:solidFill>
              </a:rPr>
              <a:t>av BNP</a:t>
            </a:r>
          </a:p>
        </p:txBody>
      </p:sp>
    </p:spTree>
    <p:extLst>
      <p:ext uri="{BB962C8B-B14F-4D97-AF65-F5344CB8AC3E}">
        <p14:creationId xmlns:p14="http://schemas.microsoft.com/office/powerpoint/2010/main" val="2442964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B18489-0386-4AFC-A2A6-0814463BE480}"/>
              </a:ext>
            </a:extLst>
          </p:cNvPr>
          <p:cNvSpPr>
            <a:spLocks noGrp="1"/>
          </p:cNvSpPr>
          <p:nvPr>
            <p:ph type="title"/>
          </p:nvPr>
        </p:nvSpPr>
        <p:spPr/>
        <p:txBody>
          <a:bodyPr/>
          <a:lstStyle/>
          <a:p>
            <a:r>
              <a:rPr lang="sv-SE" dirty="0"/>
              <a:t>Tornbergets marknadsundersökning</a:t>
            </a:r>
          </a:p>
        </p:txBody>
      </p:sp>
      <p:sp>
        <p:nvSpPr>
          <p:cNvPr id="3" name="Platshållare för innehåll 2">
            <a:extLst>
              <a:ext uri="{FF2B5EF4-FFF2-40B4-BE49-F238E27FC236}">
                <a16:creationId xmlns:a16="http://schemas.microsoft.com/office/drawing/2014/main" id="{98B6D303-C6D0-4DC3-BCBD-581C99EB7AD9}"/>
              </a:ext>
            </a:extLst>
          </p:cNvPr>
          <p:cNvSpPr>
            <a:spLocks noGrp="1"/>
          </p:cNvSpPr>
          <p:nvPr>
            <p:ph sz="half" idx="1"/>
          </p:nvPr>
        </p:nvSpPr>
        <p:spPr/>
        <p:txBody>
          <a:bodyPr/>
          <a:lstStyle/>
          <a:p>
            <a:pPr marL="0" indent="0">
              <a:buNone/>
            </a:pPr>
            <a:r>
              <a:rPr lang="sv-SE" dirty="0"/>
              <a:t>Hur långt har branschen kommit och hur ser framtiden ut för förnybart drivmedel, miljövänliga fordon? </a:t>
            </a:r>
          </a:p>
          <a:p>
            <a:r>
              <a:rPr lang="sv-SE" dirty="0"/>
              <a:t>Entreprenadsprojekt?</a:t>
            </a:r>
          </a:p>
          <a:p>
            <a:r>
              <a:rPr lang="sv-SE" dirty="0"/>
              <a:t>Ramavtal på t.ex. hantverkstjänster?</a:t>
            </a:r>
          </a:p>
          <a:p>
            <a:r>
              <a:rPr lang="sv-SE" dirty="0"/>
              <a:t>Konsultavtal?</a:t>
            </a:r>
          </a:p>
          <a:p>
            <a:endParaRPr lang="sv-SE" dirty="0"/>
          </a:p>
          <a:p>
            <a:endParaRPr lang="sv-SE" dirty="0"/>
          </a:p>
          <a:p>
            <a:endParaRPr lang="sv-SE" dirty="0"/>
          </a:p>
        </p:txBody>
      </p:sp>
      <p:sp>
        <p:nvSpPr>
          <p:cNvPr id="6" name="Platshållare för bildnummer 5">
            <a:extLst>
              <a:ext uri="{FF2B5EF4-FFF2-40B4-BE49-F238E27FC236}">
                <a16:creationId xmlns:a16="http://schemas.microsoft.com/office/drawing/2014/main" id="{A5EA8BF0-A403-4BE3-B6CF-E0ACA6F3E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04D53-8367-426C-AC6F-7F1D5FFD1603}"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Bildobjekt 6">
            <a:extLst>
              <a:ext uri="{FF2B5EF4-FFF2-40B4-BE49-F238E27FC236}">
                <a16:creationId xmlns:a16="http://schemas.microsoft.com/office/drawing/2014/main" id="{11F683A4-F56B-4010-AFE1-2567E5E3C9CC}"/>
              </a:ext>
            </a:extLst>
          </p:cNvPr>
          <p:cNvPicPr>
            <a:picLocks noChangeAspect="1"/>
          </p:cNvPicPr>
          <p:nvPr/>
        </p:nvPicPr>
        <p:blipFill>
          <a:blip r:embed="rId3"/>
          <a:stretch>
            <a:fillRect/>
          </a:stretch>
        </p:blipFill>
        <p:spPr>
          <a:xfrm>
            <a:off x="2810720" y="5760645"/>
            <a:ext cx="1810669" cy="506012"/>
          </a:xfrm>
          <a:prstGeom prst="rect">
            <a:avLst/>
          </a:prstGeom>
        </p:spPr>
      </p:pic>
      <p:pic>
        <p:nvPicPr>
          <p:cNvPr id="4" name="Bildobjekt 3">
            <a:extLst>
              <a:ext uri="{FF2B5EF4-FFF2-40B4-BE49-F238E27FC236}">
                <a16:creationId xmlns:a16="http://schemas.microsoft.com/office/drawing/2014/main" id="{78B2A611-1A33-40E2-9AC8-31DAABF01D49}"/>
              </a:ext>
            </a:extLst>
          </p:cNvPr>
          <p:cNvPicPr>
            <a:picLocks noChangeAspect="1"/>
          </p:cNvPicPr>
          <p:nvPr/>
        </p:nvPicPr>
        <p:blipFill>
          <a:blip r:embed="rId4"/>
          <a:stretch>
            <a:fillRect/>
          </a:stretch>
        </p:blipFill>
        <p:spPr>
          <a:xfrm>
            <a:off x="6172202" y="2046576"/>
            <a:ext cx="5840165" cy="3976426"/>
          </a:xfrm>
          <a:prstGeom prst="rect">
            <a:avLst/>
          </a:prstGeom>
        </p:spPr>
      </p:pic>
    </p:spTree>
    <p:extLst>
      <p:ext uri="{BB962C8B-B14F-4D97-AF65-F5344CB8AC3E}">
        <p14:creationId xmlns:p14="http://schemas.microsoft.com/office/powerpoint/2010/main" val="1419653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Exempel på marknadsfrågor</a:t>
            </a:r>
          </a:p>
        </p:txBody>
      </p:sp>
      <p:sp>
        <p:nvSpPr>
          <p:cNvPr id="3" name="Platshållare för innehåll 2"/>
          <p:cNvSpPr>
            <a:spLocks noGrp="1"/>
          </p:cNvSpPr>
          <p:nvPr>
            <p:ph idx="1"/>
          </p:nvPr>
        </p:nvSpPr>
        <p:spPr>
          <a:xfrm>
            <a:off x="838200" y="1501542"/>
            <a:ext cx="10515600" cy="4100362"/>
          </a:xfrm>
          <a:solidFill>
            <a:schemeClr val="accent6">
              <a:lumMod val="20000"/>
              <a:lumOff val="80000"/>
            </a:schemeClr>
          </a:solidFill>
          <a:ln>
            <a:solidFill>
              <a:schemeClr val="tx1"/>
            </a:solidFill>
          </a:ln>
        </p:spPr>
        <p:txBody>
          <a:bodyPr>
            <a:normAutofit fontScale="92500" lnSpcReduction="10000"/>
          </a:bodyPr>
          <a:lstStyle/>
          <a:p>
            <a:r>
              <a:rPr lang="sv-SE" dirty="0"/>
              <a:t>Hur många fordon/stor del av er fordonsflotta av personbilar, lätta och tunga fordon uppfyller Euro 6?</a:t>
            </a:r>
          </a:p>
          <a:p>
            <a:r>
              <a:rPr lang="sv-SE" dirty="0"/>
              <a:t>Hur stor andel av era personbilar samt lätta och tunga fordon körs idag på förnybart drivmedel utanför reduktionsplikten?</a:t>
            </a:r>
          </a:p>
          <a:p>
            <a:r>
              <a:rPr lang="sv-SE" dirty="0"/>
              <a:t>Hur ser er plan ut för att öka andelen förnybart drivmedel utanför reduktionsplikten de närmaste 1-3/5-10 åren? </a:t>
            </a:r>
          </a:p>
          <a:p>
            <a:r>
              <a:rPr lang="sv-SE" dirty="0"/>
              <a:t>Hur ser er plan ut för att övergå till rena fordon som enbart kan köras på el, biogas eller vätgas de närmaste 1-3/5-10 åren? </a:t>
            </a:r>
          </a:p>
          <a:p>
            <a:r>
              <a:rPr lang="sv-SE" dirty="0"/>
              <a:t>Skulle det bli någon skillnad i ert anbudspris om vi framöver skulle ställa krav på en utökad andel förnybart drivmedel utanför reduktionsplikten? Om ja, kan ni ge oss en uppskattning av hur stor prisskillnaden skulle bli?</a:t>
            </a:r>
          </a:p>
          <a:p>
            <a:endParaRPr lang="sv-SE" dirty="0"/>
          </a:p>
        </p:txBody>
      </p:sp>
      <p:pic>
        <p:nvPicPr>
          <p:cNvPr id="4" name="Bildobjekt 3">
            <a:extLst>
              <a:ext uri="{FF2B5EF4-FFF2-40B4-BE49-F238E27FC236}">
                <a16:creationId xmlns:a16="http://schemas.microsoft.com/office/drawing/2014/main" id="{3E152F8A-768B-4B21-AA57-54EEAA4202FD}"/>
              </a:ext>
            </a:extLst>
          </p:cNvPr>
          <p:cNvPicPr>
            <a:picLocks noChangeAspect="1"/>
          </p:cNvPicPr>
          <p:nvPr/>
        </p:nvPicPr>
        <p:blipFill>
          <a:blip r:embed="rId3"/>
          <a:stretch>
            <a:fillRect/>
          </a:stretch>
        </p:blipFill>
        <p:spPr>
          <a:xfrm>
            <a:off x="2591844" y="5803691"/>
            <a:ext cx="1810669" cy="506012"/>
          </a:xfrm>
          <a:prstGeom prst="rect">
            <a:avLst/>
          </a:prstGeom>
        </p:spPr>
      </p:pic>
    </p:spTree>
    <p:extLst>
      <p:ext uri="{BB962C8B-B14F-4D97-AF65-F5344CB8AC3E}">
        <p14:creationId xmlns:p14="http://schemas.microsoft.com/office/powerpoint/2010/main" val="3667852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Exempel utvärdering</a:t>
            </a:r>
          </a:p>
        </p:txBody>
      </p:sp>
      <p:sp>
        <p:nvSpPr>
          <p:cNvPr id="3" name="Platshållare för innehåll 2"/>
          <p:cNvSpPr>
            <a:spLocks noGrp="1"/>
          </p:cNvSpPr>
          <p:nvPr>
            <p:ph idx="1"/>
          </p:nvPr>
        </p:nvSpPr>
        <p:spPr>
          <a:xfrm>
            <a:off x="838200" y="1501541"/>
            <a:ext cx="10515600" cy="4078643"/>
          </a:xfrm>
          <a:solidFill>
            <a:schemeClr val="accent6">
              <a:lumMod val="20000"/>
              <a:lumOff val="80000"/>
            </a:schemeClr>
          </a:solidFill>
          <a:ln>
            <a:solidFill>
              <a:schemeClr val="tx1"/>
            </a:solidFill>
          </a:ln>
        </p:spPr>
        <p:txBody>
          <a:bodyPr>
            <a:normAutofit fontScale="92500"/>
          </a:bodyPr>
          <a:lstStyle/>
          <a:p>
            <a:pPr marL="0" indent="0">
              <a:lnSpc>
                <a:spcPct val="80000"/>
              </a:lnSpc>
              <a:spcAft>
                <a:spcPts val="600"/>
              </a:spcAft>
              <a:buNone/>
            </a:pPr>
            <a:r>
              <a:rPr lang="sv-SE" sz="2600" dirty="0"/>
              <a:t>Kommunen har en målsättning att ha fossilfria transporter till 2025 och vill premiera entreprenörer som bidrar till målsättningen.</a:t>
            </a:r>
          </a:p>
          <a:p>
            <a:pPr marL="0" indent="0">
              <a:lnSpc>
                <a:spcPct val="80000"/>
              </a:lnSpc>
              <a:spcAft>
                <a:spcPts val="600"/>
              </a:spcAft>
              <a:buNone/>
            </a:pPr>
            <a:r>
              <a:rPr lang="sv-SE" sz="2600" dirty="0"/>
              <a:t>Anbudsgivaren ska i sitt anbud beskriva hur många av de planerat använda fordonen som uppfyller euroklass VI  samt är registrerade för att drivas på förnybart drivmedel. Därutöver ska anbudsgivaren beskriva sin plan för att köra de planerat använda fordonen med förnybart drivmedel. </a:t>
            </a:r>
          </a:p>
          <a:p>
            <a:pPr marL="0" indent="0">
              <a:lnSpc>
                <a:spcPct val="80000"/>
              </a:lnSpc>
              <a:spcAft>
                <a:spcPts val="600"/>
              </a:spcAft>
              <a:buNone/>
            </a:pPr>
            <a:r>
              <a:rPr lang="sv-SE" sz="2600" dirty="0"/>
              <a:t>Bedömningen kommer att göras utefter andelen fordon som kan användas som har euroklass VI samt är registrerade för förnybart drivmedel samt över hur stor andel förnybart drivmedel som planeras användas vid utförandet av uppdraget. Planen kan fördelas årsvis under hela den planerade avtalstiden och bedömningen kommer ske utefter hur leverantören planerar att öka sin andel förnybart drivmedel under avtalstiden för att bidra till kommunens målsättning att vara fossilfri 2025.</a:t>
            </a:r>
          </a:p>
        </p:txBody>
      </p:sp>
      <p:pic>
        <p:nvPicPr>
          <p:cNvPr id="4" name="Bildobjekt 3">
            <a:extLst>
              <a:ext uri="{FF2B5EF4-FFF2-40B4-BE49-F238E27FC236}">
                <a16:creationId xmlns:a16="http://schemas.microsoft.com/office/drawing/2014/main" id="{3E152F8A-768B-4B21-AA57-54EEAA4202FD}"/>
              </a:ext>
            </a:extLst>
          </p:cNvPr>
          <p:cNvPicPr>
            <a:picLocks noChangeAspect="1"/>
          </p:cNvPicPr>
          <p:nvPr/>
        </p:nvPicPr>
        <p:blipFill>
          <a:blip r:embed="rId3"/>
          <a:stretch>
            <a:fillRect/>
          </a:stretch>
        </p:blipFill>
        <p:spPr>
          <a:xfrm>
            <a:off x="2591844" y="5803691"/>
            <a:ext cx="1810669" cy="506012"/>
          </a:xfrm>
          <a:prstGeom prst="rect">
            <a:avLst/>
          </a:prstGeom>
        </p:spPr>
      </p:pic>
    </p:spTree>
    <p:extLst>
      <p:ext uri="{BB962C8B-B14F-4D97-AF65-F5344CB8AC3E}">
        <p14:creationId xmlns:p14="http://schemas.microsoft.com/office/powerpoint/2010/main" val="4069554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2103437"/>
            <a:ext cx="10515600" cy="1325563"/>
          </a:xfrm>
        </p:spPr>
        <p:txBody>
          <a:bodyPr>
            <a:normAutofit/>
          </a:bodyPr>
          <a:lstStyle/>
          <a:p>
            <a:r>
              <a:rPr lang="sv-SE" sz="7200" b="1" i="1" dirty="0"/>
              <a:t>Tack för mig!</a:t>
            </a:r>
          </a:p>
        </p:txBody>
      </p:sp>
      <p:sp>
        <p:nvSpPr>
          <p:cNvPr id="3" name="Platshållare för innehåll 2"/>
          <p:cNvSpPr>
            <a:spLocks noGrp="1"/>
          </p:cNvSpPr>
          <p:nvPr>
            <p:ph idx="1"/>
          </p:nvPr>
        </p:nvSpPr>
        <p:spPr>
          <a:xfrm>
            <a:off x="838200" y="1825625"/>
            <a:ext cx="9856808" cy="4351338"/>
          </a:xfrm>
        </p:spPr>
        <p:txBody>
          <a:bodyPr>
            <a:normAutofit/>
          </a:bodyPr>
          <a:lstStyle/>
          <a:p>
            <a:pPr marL="0" indent="0">
              <a:buNone/>
            </a:pPr>
            <a:endParaRPr lang="sv-SE" sz="2000" dirty="0"/>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04D53-8367-426C-AC6F-7F1D5FFD1603}"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Bildobjekt 6">
            <a:extLst>
              <a:ext uri="{FF2B5EF4-FFF2-40B4-BE49-F238E27FC236}">
                <a16:creationId xmlns:a16="http://schemas.microsoft.com/office/drawing/2014/main" id="{974ABBD6-66D3-48EA-BA10-24691198A903}"/>
              </a:ext>
            </a:extLst>
          </p:cNvPr>
          <p:cNvPicPr>
            <a:picLocks noChangeAspect="1"/>
          </p:cNvPicPr>
          <p:nvPr/>
        </p:nvPicPr>
        <p:blipFill>
          <a:blip r:embed="rId3"/>
          <a:stretch>
            <a:fillRect/>
          </a:stretch>
        </p:blipFill>
        <p:spPr>
          <a:xfrm>
            <a:off x="2676066" y="5805888"/>
            <a:ext cx="1810669" cy="506012"/>
          </a:xfrm>
          <a:prstGeom prst="rect">
            <a:avLst/>
          </a:prstGeom>
        </p:spPr>
      </p:pic>
    </p:spTree>
    <p:extLst>
      <p:ext uri="{BB962C8B-B14F-4D97-AF65-F5344CB8AC3E}">
        <p14:creationId xmlns:p14="http://schemas.microsoft.com/office/powerpoint/2010/main" val="122130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a:extLst>
              <a:ext uri="{FF2B5EF4-FFF2-40B4-BE49-F238E27FC236}">
                <a16:creationId xmlns:a16="http://schemas.microsoft.com/office/drawing/2014/main" id="{D752ACD3-19A9-44AD-8C25-E92F039F8C73}"/>
              </a:ext>
            </a:extLst>
          </p:cNvPr>
          <p:cNvPicPr>
            <a:picLocks noGrp="1" noChangeAspect="1"/>
          </p:cNvPicPr>
          <p:nvPr>
            <p:ph type="pic" sz="quarter" idx="13"/>
          </p:nvPr>
        </p:nvPicPr>
        <p:blipFill>
          <a:blip r:embed="rId2"/>
          <a:srcRect l="10362" r="10362"/>
          <a:stretch>
            <a:fillRect/>
          </a:stretch>
        </p:blipFill>
        <p:spPr>
          <a:prstGeom prst="rect">
            <a:avLst/>
          </a:prstGeom>
        </p:spPr>
      </p:pic>
      <p:sp>
        <p:nvSpPr>
          <p:cNvPr id="8" name="Platshållare för text 7">
            <a:extLst>
              <a:ext uri="{FF2B5EF4-FFF2-40B4-BE49-F238E27FC236}">
                <a16:creationId xmlns:a16="http://schemas.microsoft.com/office/drawing/2014/main" id="{363F00BE-1022-45D7-A148-27A651B2D84B}"/>
              </a:ext>
            </a:extLst>
          </p:cNvPr>
          <p:cNvSpPr>
            <a:spLocks noGrp="1"/>
          </p:cNvSpPr>
          <p:nvPr>
            <p:ph type="body" sz="quarter" idx="14"/>
          </p:nvPr>
        </p:nvSpPr>
        <p:spPr/>
        <p:txBody>
          <a:bodyPr/>
          <a:lstStyle/>
          <a:p>
            <a:r>
              <a:rPr lang="sv-SE" sz="5400" dirty="0">
                <a:solidFill>
                  <a:srgbClr val="143275"/>
                </a:solidFill>
                <a:effectLst/>
                <a:latin typeface="Arial" panose="020B0604020202020204" pitchFamily="34" charset="0"/>
                <a:ea typeface="Calibri" panose="020F0502020204030204" pitchFamily="34" charset="0"/>
              </a:rPr>
              <a:t>Tack!</a:t>
            </a:r>
            <a:endParaRPr lang="sv-SE" sz="5400" dirty="0">
              <a:effectLst/>
              <a:latin typeface="Calibri" panose="020F0502020204030204" pitchFamily="34" charset="0"/>
              <a:ea typeface="Calibri" panose="020F0502020204030204" pitchFamily="34" charset="0"/>
            </a:endParaRPr>
          </a:p>
          <a:p>
            <a:endParaRPr lang="sv-SE" sz="2400" dirty="0"/>
          </a:p>
        </p:txBody>
      </p:sp>
      <p:sp>
        <p:nvSpPr>
          <p:cNvPr id="10" name="Platshållare för text 9">
            <a:extLst>
              <a:ext uri="{FF2B5EF4-FFF2-40B4-BE49-F238E27FC236}">
                <a16:creationId xmlns:a16="http://schemas.microsoft.com/office/drawing/2014/main" id="{B8257FF6-F296-4557-8987-137AD8BFA2FA}"/>
              </a:ext>
            </a:extLst>
          </p:cNvPr>
          <p:cNvSpPr>
            <a:spLocks noGrp="1"/>
          </p:cNvSpPr>
          <p:nvPr>
            <p:ph type="body" sz="quarter" idx="19"/>
          </p:nvPr>
        </p:nvSpPr>
        <p:spPr/>
        <p:txBody>
          <a:bodyPr/>
          <a:lstStyle/>
          <a:p>
            <a:r>
              <a:rPr lang="sv-SE" dirty="0"/>
              <a:t>Kontakt hakan.isfalk@skanska.se</a:t>
            </a:r>
          </a:p>
        </p:txBody>
      </p:sp>
      <p:sp>
        <p:nvSpPr>
          <p:cNvPr id="9" name="Platshållare för text 8">
            <a:extLst>
              <a:ext uri="{FF2B5EF4-FFF2-40B4-BE49-F238E27FC236}">
                <a16:creationId xmlns:a16="http://schemas.microsoft.com/office/drawing/2014/main" id="{D96D270B-5178-43DB-8DA0-67E1431ABCAA}"/>
              </a:ext>
            </a:extLst>
          </p:cNvPr>
          <p:cNvSpPr>
            <a:spLocks noGrp="1"/>
          </p:cNvSpPr>
          <p:nvPr>
            <p:ph type="body" sz="quarter" idx="16"/>
          </p:nvPr>
        </p:nvSpPr>
        <p:spPr/>
        <p:txBody>
          <a:bodyPr/>
          <a:lstStyle/>
          <a:p>
            <a:endParaRPr lang="sv-SE"/>
          </a:p>
        </p:txBody>
      </p:sp>
    </p:spTree>
    <p:extLst>
      <p:ext uri="{BB962C8B-B14F-4D97-AF65-F5344CB8AC3E}">
        <p14:creationId xmlns:p14="http://schemas.microsoft.com/office/powerpoint/2010/main" val="3507767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6A2BF563-BA02-40CE-9F42-3022854B7BBF}"/>
              </a:ext>
            </a:extLst>
          </p:cNvPr>
          <p:cNvSpPr>
            <a:spLocks noGrp="1"/>
          </p:cNvSpPr>
          <p:nvPr>
            <p:ph type="title"/>
          </p:nvPr>
        </p:nvSpPr>
        <p:spPr/>
        <p:txBody>
          <a:bodyPr/>
          <a:lstStyle/>
          <a:p>
            <a:r>
              <a:rPr lang="sv-SE"/>
              <a:t>Över hälften av annonserna är inom samhällsbyggnad</a:t>
            </a:r>
          </a:p>
        </p:txBody>
      </p:sp>
      <p:sp>
        <p:nvSpPr>
          <p:cNvPr id="4" name="Platshållare för innehåll 3">
            <a:extLst>
              <a:ext uri="{FF2B5EF4-FFF2-40B4-BE49-F238E27FC236}">
                <a16:creationId xmlns:a16="http://schemas.microsoft.com/office/drawing/2014/main" id="{1A7B7DC8-8162-4385-AED1-C78B71ED6CAF}"/>
              </a:ext>
            </a:extLst>
          </p:cNvPr>
          <p:cNvSpPr>
            <a:spLocks noGrp="1"/>
          </p:cNvSpPr>
          <p:nvPr>
            <p:ph sz="quarter" idx="11"/>
          </p:nvPr>
        </p:nvSpPr>
        <p:spPr>
          <a:xfrm>
            <a:off x="1080000" y="2379215"/>
            <a:ext cx="10033200" cy="3571069"/>
          </a:xfrm>
        </p:spPr>
        <p:txBody>
          <a:bodyPr/>
          <a:lstStyle/>
          <a:p>
            <a:r>
              <a:rPr lang="sv-SE" b="1"/>
              <a:t>CPV</a:t>
            </a:r>
            <a:r>
              <a:rPr kumimoji="0" lang="sv-SE" sz="2400" b="0" i="0" u="none" strike="noStrike" kern="1200" cap="none" spc="0" normalizeH="0" baseline="0" noProof="0">
                <a:ln>
                  <a:noFill/>
                </a:ln>
                <a:solidFill>
                  <a:prstClr val="black"/>
                </a:solidFill>
                <a:effectLst/>
                <a:uLnTx/>
                <a:uFillTx/>
                <a:latin typeface="Corbel"/>
                <a:ea typeface="+mn-ea"/>
                <a:cs typeface="+mn-cs"/>
              </a:rPr>
              <a:t> * </a:t>
            </a:r>
            <a:r>
              <a:rPr lang="sv-SE" b="1"/>
              <a:t>	Benämning			Antal		Andel</a:t>
            </a:r>
          </a:p>
          <a:p>
            <a:pPr>
              <a:spcBef>
                <a:spcPts val="1000"/>
              </a:spcBef>
            </a:pPr>
            <a:r>
              <a:rPr lang="sv-SE"/>
              <a:t>45	Anläggning			6 489		36 %</a:t>
            </a:r>
          </a:p>
          <a:p>
            <a:pPr>
              <a:spcBef>
                <a:spcPts val="600"/>
              </a:spcBef>
            </a:pPr>
            <a:r>
              <a:rPr lang="sv-SE"/>
              <a:t>71	Arkitekt, bygg, ingenjörs 	2 007		11 %</a:t>
            </a:r>
            <a:br>
              <a:rPr lang="sv-SE"/>
            </a:br>
            <a:r>
              <a:rPr lang="sv-SE"/>
              <a:t>	 och besiktningstjänster</a:t>
            </a:r>
          </a:p>
          <a:p>
            <a:pPr>
              <a:spcBef>
                <a:spcPts val="600"/>
              </a:spcBef>
            </a:pPr>
            <a:r>
              <a:rPr lang="sv-SE"/>
              <a:t>44	Konstruktioner och 		900		5 %</a:t>
            </a:r>
            <a:br>
              <a:rPr lang="sv-SE"/>
            </a:br>
            <a:r>
              <a:rPr lang="sv-SE"/>
              <a:t>	konstruktionsmaterial; </a:t>
            </a:r>
            <a:br>
              <a:rPr lang="sv-SE"/>
            </a:br>
            <a:r>
              <a:rPr lang="sv-SE"/>
              <a:t>	konstruktionshjälpmedel </a:t>
            </a:r>
            <a:br>
              <a:rPr lang="sv-SE"/>
            </a:br>
            <a:r>
              <a:rPr lang="sv-SE"/>
              <a:t>	(utom elutrustning)</a:t>
            </a:r>
          </a:p>
        </p:txBody>
      </p:sp>
      <p:sp>
        <p:nvSpPr>
          <p:cNvPr id="18" name="textruta 17">
            <a:extLst>
              <a:ext uri="{FF2B5EF4-FFF2-40B4-BE49-F238E27FC236}">
                <a16:creationId xmlns:a16="http://schemas.microsoft.com/office/drawing/2014/main" id="{9736ABF2-2F64-44C5-974B-4EB1D43D40A6}"/>
              </a:ext>
            </a:extLst>
          </p:cNvPr>
          <p:cNvSpPr txBox="1"/>
          <p:nvPr/>
        </p:nvSpPr>
        <p:spPr>
          <a:xfrm>
            <a:off x="1080000" y="6101192"/>
            <a:ext cx="7921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orbel"/>
                <a:ea typeface="+mn-ea"/>
                <a:cs typeface="+mn-cs"/>
              </a:rPr>
              <a:t>* CPV – Common </a:t>
            </a:r>
            <a:r>
              <a:rPr kumimoji="0" lang="sv-SE" sz="1200" b="0" i="0" u="none" strike="noStrike" kern="1200" cap="none" spc="0" normalizeH="0" baseline="0" noProof="0" err="1">
                <a:ln>
                  <a:noFill/>
                </a:ln>
                <a:solidFill>
                  <a:prstClr val="black"/>
                </a:solidFill>
                <a:effectLst/>
                <a:uLnTx/>
                <a:uFillTx/>
                <a:latin typeface="Corbel"/>
                <a:ea typeface="+mn-ea"/>
                <a:cs typeface="+mn-cs"/>
              </a:rPr>
              <a:t>Procurement</a:t>
            </a:r>
            <a:r>
              <a:rPr kumimoji="0" lang="sv-SE" sz="1200" b="0" i="0" u="none" strike="noStrike" kern="1200" cap="none" spc="0" normalizeH="0" baseline="0" noProof="0">
                <a:ln>
                  <a:noFill/>
                </a:ln>
                <a:solidFill>
                  <a:prstClr val="black"/>
                </a:solidFill>
                <a:effectLst/>
                <a:uLnTx/>
                <a:uFillTx/>
                <a:latin typeface="Corbel"/>
                <a:ea typeface="+mn-ea"/>
                <a:cs typeface="+mn-cs"/>
              </a:rPr>
              <a:t> </a:t>
            </a:r>
            <a:r>
              <a:rPr kumimoji="0" lang="sv-SE" sz="1200" b="0" i="0" u="none" strike="noStrike" kern="1200" cap="none" spc="0" normalizeH="0" baseline="0" noProof="0" err="1">
                <a:ln>
                  <a:noFill/>
                </a:ln>
                <a:solidFill>
                  <a:prstClr val="black"/>
                </a:solidFill>
                <a:effectLst/>
                <a:uLnTx/>
                <a:uFillTx/>
                <a:latin typeface="Corbel"/>
                <a:ea typeface="+mn-ea"/>
                <a:cs typeface="+mn-cs"/>
              </a:rPr>
              <a:t>Vocabulary</a:t>
            </a:r>
            <a:r>
              <a:rPr kumimoji="0" lang="sv-SE" sz="1200" b="0" i="0" u="none" strike="noStrike" kern="1200" cap="none" spc="0" normalizeH="0" baseline="0" noProof="0">
                <a:ln>
                  <a:noFill/>
                </a:ln>
                <a:solidFill>
                  <a:prstClr val="black"/>
                </a:solidFill>
                <a:effectLst/>
                <a:uLnTx/>
                <a:uFillTx/>
                <a:latin typeface="Corbel"/>
                <a:ea typeface="+mn-ea"/>
                <a:cs typeface="+mn-cs"/>
              </a:rPr>
              <a:t>. CPV standardiserar de referenser som används av de upphandlande myndigheterna och enheterna för att beskriva föremålet för upphandlingen. </a:t>
            </a:r>
          </a:p>
        </p:txBody>
      </p:sp>
      <p:cxnSp>
        <p:nvCxnSpPr>
          <p:cNvPr id="9" name="Rak koppling 8">
            <a:extLst>
              <a:ext uri="{FF2B5EF4-FFF2-40B4-BE49-F238E27FC236}">
                <a16:creationId xmlns:a16="http://schemas.microsoft.com/office/drawing/2014/main" id="{EF301D79-C72D-4A02-B59C-E152234A8C57}"/>
              </a:ext>
            </a:extLst>
          </p:cNvPr>
          <p:cNvCxnSpPr/>
          <p:nvPr/>
        </p:nvCxnSpPr>
        <p:spPr>
          <a:xfrm>
            <a:off x="1044488" y="2760956"/>
            <a:ext cx="7560000"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2" name="Rak koppling 11">
            <a:extLst>
              <a:ext uri="{FF2B5EF4-FFF2-40B4-BE49-F238E27FC236}">
                <a16:creationId xmlns:a16="http://schemas.microsoft.com/office/drawing/2014/main" id="{36E354E9-603A-40C6-A2DB-7BDB345D7BA5}"/>
              </a:ext>
            </a:extLst>
          </p:cNvPr>
          <p:cNvCxnSpPr/>
          <p:nvPr/>
        </p:nvCxnSpPr>
        <p:spPr>
          <a:xfrm>
            <a:off x="1044488" y="3348823"/>
            <a:ext cx="7560000" cy="0"/>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13" name="Rak koppling 12">
            <a:extLst>
              <a:ext uri="{FF2B5EF4-FFF2-40B4-BE49-F238E27FC236}">
                <a16:creationId xmlns:a16="http://schemas.microsoft.com/office/drawing/2014/main" id="{3B7EA994-43AC-46B8-9BCF-469BED50E4B8}"/>
              </a:ext>
            </a:extLst>
          </p:cNvPr>
          <p:cNvCxnSpPr/>
          <p:nvPr/>
        </p:nvCxnSpPr>
        <p:spPr>
          <a:xfrm>
            <a:off x="1044488" y="4185266"/>
            <a:ext cx="7560000" cy="0"/>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14" name="Rak koppling 13">
            <a:extLst>
              <a:ext uri="{FF2B5EF4-FFF2-40B4-BE49-F238E27FC236}">
                <a16:creationId xmlns:a16="http://schemas.microsoft.com/office/drawing/2014/main" id="{14B05148-6E43-4A6C-8E9F-D55B3AED6658}"/>
              </a:ext>
            </a:extLst>
          </p:cNvPr>
          <p:cNvCxnSpPr/>
          <p:nvPr/>
        </p:nvCxnSpPr>
        <p:spPr>
          <a:xfrm>
            <a:off x="1044488" y="5779367"/>
            <a:ext cx="7560000" cy="0"/>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15" name="Pratbubbla: rektangel 14">
            <a:extLst>
              <a:ext uri="{FF2B5EF4-FFF2-40B4-BE49-F238E27FC236}">
                <a16:creationId xmlns:a16="http://schemas.microsoft.com/office/drawing/2014/main" id="{6B9C0FBC-87BF-4723-9ED7-290F4D0EB637}"/>
              </a:ext>
            </a:extLst>
          </p:cNvPr>
          <p:cNvSpPr/>
          <p:nvPr/>
        </p:nvSpPr>
        <p:spPr>
          <a:xfrm>
            <a:off x="9001957" y="1296141"/>
            <a:ext cx="2982897" cy="4492104"/>
          </a:xfrm>
          <a:prstGeom prst="wedgeRectCallout">
            <a:avLst>
              <a:gd name="adj1" fmla="val -64176"/>
              <a:gd name="adj2" fmla="val -17561"/>
            </a:avLst>
          </a:prstGeom>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a:noFill/>
                </a:ln>
                <a:solidFill>
                  <a:prstClr val="white"/>
                </a:solidFill>
                <a:effectLst/>
                <a:uLnTx/>
                <a:uFillTx/>
                <a:latin typeface="Corbel"/>
                <a:ea typeface="+mn-ea"/>
                <a:cs typeface="+mn-cs"/>
              </a:rPr>
              <a:t>Upphandling av </a:t>
            </a:r>
            <a:r>
              <a:rPr kumimoji="0" lang="sv-SE" sz="2200" b="1" i="0" u="none" strike="noStrike" kern="1200" cap="none" spc="0" normalizeH="0" baseline="0" noProof="0">
                <a:ln>
                  <a:noFill/>
                </a:ln>
                <a:solidFill>
                  <a:prstClr val="white"/>
                </a:solidFill>
                <a:effectLst/>
                <a:uLnTx/>
                <a:uFillTx/>
                <a:latin typeface="Corbel"/>
                <a:ea typeface="+mn-ea"/>
                <a:cs typeface="+mn-cs"/>
              </a:rPr>
              <a:t>bygg och anläggning och fastighet</a:t>
            </a:r>
            <a:r>
              <a:rPr kumimoji="0" lang="sv-SE" sz="2200" b="0" i="0" u="none" strike="noStrike" kern="1200" cap="none" spc="0" normalizeH="0" baseline="0" noProof="0">
                <a:ln>
                  <a:noFill/>
                </a:ln>
                <a:solidFill>
                  <a:prstClr val="white"/>
                </a:solidFill>
                <a:effectLst/>
                <a:uLnTx/>
                <a:uFillTx/>
                <a:latin typeface="Corbel"/>
                <a:ea typeface="+mn-ea"/>
                <a:cs typeface="+mn-cs"/>
              </a:rPr>
              <a:t> var närmare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a:ea typeface="+mn-ea"/>
                <a:cs typeface="+mn-cs"/>
              </a:rPr>
              <a:t>200</a:t>
            </a:r>
            <a:r>
              <a:rPr kumimoji="0" lang="sv-SE" sz="2200" b="0" i="0" u="none" strike="noStrike" kern="1200" cap="none" spc="0" normalizeH="0" baseline="0" noProof="0">
                <a:ln>
                  <a:noFill/>
                </a:ln>
                <a:solidFill>
                  <a:prstClr val="white"/>
                </a:solidFill>
                <a:effectLst/>
                <a:uLnTx/>
                <a:uFillTx/>
                <a:latin typeface="Corbel"/>
                <a:ea typeface="+mn-ea"/>
                <a:cs typeface="+mn-cs"/>
              </a:rPr>
              <a:t> </a:t>
            </a:r>
            <a:br>
              <a:rPr kumimoji="0" lang="sv-SE" sz="2200" b="0" i="0" u="none" strike="noStrike" kern="1200" cap="none" spc="0" normalizeH="0" baseline="0" noProof="0">
                <a:ln>
                  <a:noFill/>
                </a:ln>
                <a:solidFill>
                  <a:prstClr val="white"/>
                </a:solidFill>
                <a:effectLst/>
                <a:uLnTx/>
                <a:uFillTx/>
                <a:latin typeface="Corbel"/>
                <a:ea typeface="+mn-ea"/>
                <a:cs typeface="+mn-cs"/>
              </a:rPr>
            </a:br>
            <a:r>
              <a:rPr kumimoji="0" lang="sv-SE" sz="2000" b="1" i="0" u="none" strike="noStrike" kern="1200" cap="none" spc="0" normalizeH="0" baseline="0" noProof="0">
                <a:ln>
                  <a:noFill/>
                </a:ln>
                <a:solidFill>
                  <a:prstClr val="white"/>
                </a:solidFill>
                <a:effectLst/>
                <a:uLnTx/>
                <a:uFillTx/>
                <a:latin typeface="Corbel"/>
                <a:ea typeface="+mn-ea"/>
                <a:cs typeface="+mn-cs"/>
              </a:rPr>
              <a:t>MILJARDER </a:t>
            </a:r>
            <a:br>
              <a:rPr kumimoji="0" lang="sv-SE" sz="2000" b="1" i="0" u="none" strike="noStrike" kern="1200" cap="none" spc="0" normalizeH="0" baseline="0" noProof="0">
                <a:ln>
                  <a:noFill/>
                </a:ln>
                <a:solidFill>
                  <a:prstClr val="white"/>
                </a:solidFill>
                <a:effectLst/>
                <a:uLnTx/>
                <a:uFillTx/>
                <a:latin typeface="Corbel"/>
                <a:ea typeface="+mn-ea"/>
                <a:cs typeface="+mn-cs"/>
              </a:rPr>
            </a:br>
            <a:r>
              <a:rPr kumimoji="0" lang="sv-SE" sz="2000" b="1" i="0" u="none" strike="noStrike" kern="1200" cap="none" spc="0" normalizeH="0" baseline="0" noProof="0">
                <a:ln>
                  <a:noFill/>
                </a:ln>
                <a:solidFill>
                  <a:prstClr val="white"/>
                </a:solidFill>
                <a:effectLst/>
                <a:uLnTx/>
                <a:uFillTx/>
                <a:latin typeface="Corbel"/>
                <a:ea typeface="+mn-ea"/>
                <a:cs typeface="+mn-cs"/>
              </a:rPr>
              <a:t>KRONOR</a:t>
            </a:r>
            <a:br>
              <a:rPr kumimoji="0" lang="sv-SE" sz="2200" b="1" i="0" u="none" strike="noStrike" kern="1200" cap="none" spc="0" normalizeH="0" baseline="0" noProof="0">
                <a:ln>
                  <a:noFill/>
                </a:ln>
                <a:solidFill>
                  <a:prstClr val="white"/>
                </a:solidFill>
                <a:effectLst/>
                <a:uLnTx/>
                <a:uFillTx/>
                <a:latin typeface="Corbel"/>
                <a:ea typeface="+mn-ea"/>
                <a:cs typeface="+mn-cs"/>
              </a:rPr>
            </a:br>
            <a:r>
              <a:rPr kumimoji="0" lang="sv-SE" sz="2200" b="0" i="0" u="none" strike="noStrike" kern="1200" cap="none" spc="0" normalizeH="0" baseline="0" noProof="0">
                <a:ln>
                  <a:noFill/>
                </a:ln>
                <a:solidFill>
                  <a:prstClr val="white"/>
                </a:solidFill>
                <a:effectLst/>
                <a:uLnTx/>
                <a:uFillTx/>
                <a:latin typeface="Corbel"/>
                <a:ea typeface="+mn-ea"/>
                <a:cs typeface="+mn-cs"/>
              </a:rPr>
              <a:t>2020</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sv-SE" sz="2200" b="0" i="0" u="none" strike="noStrike" kern="1200" cap="none" spc="0" normalizeH="0" baseline="0" noProof="0">
                <a:ln>
                  <a:noFill/>
                </a:ln>
                <a:solidFill>
                  <a:prstClr val="white"/>
                </a:solidFill>
                <a:effectLst/>
                <a:uLnTx/>
                <a:uFillTx/>
                <a:latin typeface="Corbel"/>
                <a:ea typeface="+mn-ea"/>
                <a:cs typeface="+mn-cs"/>
              </a:rPr>
              <a:t>(byggverksamhet 132,9 fastighetsverksamhet 66,9 miljarder kronor). </a:t>
            </a:r>
          </a:p>
        </p:txBody>
      </p:sp>
    </p:spTree>
    <p:extLst>
      <p:ext uri="{BB962C8B-B14F-4D97-AF65-F5344CB8AC3E}">
        <p14:creationId xmlns:p14="http://schemas.microsoft.com/office/powerpoint/2010/main" val="369234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1EADFBE-6151-414A-BB47-7F229A65C34E}"/>
              </a:ext>
            </a:extLst>
          </p:cNvPr>
          <p:cNvPicPr>
            <a:picLocks noChangeAspect="1"/>
          </p:cNvPicPr>
          <p:nvPr/>
        </p:nvPicPr>
        <p:blipFill rotWithShape="1">
          <a:blip r:embed="rId2">
            <a:extLst>
              <a:ext uri="{28A0092B-C50C-407E-A947-70E740481C1C}">
                <a14:useLocalDpi xmlns:a14="http://schemas.microsoft.com/office/drawing/2010/main" val="0"/>
              </a:ext>
            </a:extLst>
          </a:blip>
          <a:srcRect l="-9657" t="-833" r="5889" b="5749"/>
          <a:stretch/>
        </p:blipFill>
        <p:spPr>
          <a:xfrm>
            <a:off x="-238125" y="-58622"/>
            <a:ext cx="5162550" cy="6691376"/>
          </a:xfrm>
          <a:prstGeom prst="rect">
            <a:avLst/>
          </a:prstGeom>
        </p:spPr>
      </p:pic>
      <p:sp>
        <p:nvSpPr>
          <p:cNvPr id="18" name="Rektangel 17">
            <a:extLst>
              <a:ext uri="{FF2B5EF4-FFF2-40B4-BE49-F238E27FC236}">
                <a16:creationId xmlns:a16="http://schemas.microsoft.com/office/drawing/2014/main" id="{374CB117-E5CF-4D6C-99D3-F1449B06EA60}"/>
              </a:ext>
            </a:extLst>
          </p:cNvPr>
          <p:cNvSpPr/>
          <p:nvPr/>
        </p:nvSpPr>
        <p:spPr>
          <a:xfrm>
            <a:off x="2782440" y="2458332"/>
            <a:ext cx="5825233" cy="417442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8" name="Rak koppling 7">
            <a:extLst>
              <a:ext uri="{FF2B5EF4-FFF2-40B4-BE49-F238E27FC236}">
                <a16:creationId xmlns:a16="http://schemas.microsoft.com/office/drawing/2014/main" id="{01CD64FE-2D8A-4B06-8DC8-1D61681AA0BE}"/>
              </a:ext>
            </a:extLst>
          </p:cNvPr>
          <p:cNvCxnSpPr>
            <a:cxnSpLocks/>
          </p:cNvCxnSpPr>
          <p:nvPr/>
        </p:nvCxnSpPr>
        <p:spPr>
          <a:xfrm>
            <a:off x="597877" y="6632754"/>
            <a:ext cx="994986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AF6BC5C6-10BF-4D5A-B210-CF642ABE6A9E}"/>
              </a:ext>
            </a:extLst>
          </p:cNvPr>
          <p:cNvSpPr txBox="1"/>
          <p:nvPr/>
        </p:nvSpPr>
        <p:spPr>
          <a:xfrm>
            <a:off x="2782440" y="1393543"/>
            <a:ext cx="5825232" cy="1077218"/>
          </a:xfrm>
          <a:prstGeom prst="rect">
            <a:avLst/>
          </a:prstGeom>
          <a:solidFill>
            <a:schemeClr val="accent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prstClr val="white"/>
                </a:solidFill>
                <a:effectLst/>
                <a:uLnTx/>
                <a:uFillTx/>
                <a:latin typeface="Corbel"/>
                <a:ea typeface="+mn-ea"/>
                <a:cs typeface="+mn-cs"/>
              </a:rPr>
              <a:t>Klimatpåverkan och </a:t>
            </a:r>
            <a:br>
              <a:rPr kumimoji="0" lang="sv-SE" sz="3200" b="1" i="0" u="none" strike="noStrike" kern="1200" cap="none" spc="0" normalizeH="0" baseline="0" noProof="0">
                <a:ln>
                  <a:noFill/>
                </a:ln>
                <a:solidFill>
                  <a:prstClr val="white"/>
                </a:solidFill>
                <a:effectLst/>
                <a:uLnTx/>
                <a:uFillTx/>
                <a:latin typeface="Corbel"/>
                <a:ea typeface="+mn-ea"/>
                <a:cs typeface="+mn-cs"/>
              </a:rPr>
            </a:br>
            <a:r>
              <a:rPr kumimoji="0" lang="sv-SE" sz="3200" b="1" i="0" u="none" strike="noStrike" kern="1200" cap="none" spc="0" normalizeH="0" baseline="0" noProof="0">
                <a:ln>
                  <a:noFill/>
                </a:ln>
                <a:solidFill>
                  <a:prstClr val="white"/>
                </a:solidFill>
                <a:effectLst/>
                <a:uLnTx/>
                <a:uFillTx/>
                <a:latin typeface="Corbel"/>
                <a:ea typeface="+mn-ea"/>
                <a:cs typeface="+mn-cs"/>
              </a:rPr>
              <a:t>klimatmål inom bygg</a:t>
            </a:r>
          </a:p>
        </p:txBody>
      </p:sp>
      <p:sp>
        <p:nvSpPr>
          <p:cNvPr id="20" name="textruta 19">
            <a:extLst>
              <a:ext uri="{FF2B5EF4-FFF2-40B4-BE49-F238E27FC236}">
                <a16:creationId xmlns:a16="http://schemas.microsoft.com/office/drawing/2014/main" id="{A787F03A-4501-4F49-8592-BA5F94C94F42}"/>
              </a:ext>
            </a:extLst>
          </p:cNvPr>
          <p:cNvSpPr txBox="1"/>
          <p:nvPr/>
        </p:nvSpPr>
        <p:spPr>
          <a:xfrm>
            <a:off x="3455322" y="3035058"/>
            <a:ext cx="4278982" cy="141577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3200" b="0" i="0" u="none" strike="noStrike" kern="1200" cap="none" spc="0" normalizeH="0" baseline="0" noProof="0">
                <a:ln>
                  <a:noFill/>
                </a:ln>
                <a:solidFill>
                  <a:prstClr val="black"/>
                </a:solidFill>
                <a:effectLst/>
                <a:uLnTx/>
                <a:uFillTx/>
                <a:latin typeface="Corbel"/>
                <a:ea typeface="+mn-ea"/>
                <a:cs typeface="+mn-cs"/>
              </a:rPr>
              <a:t>Står för cirka </a:t>
            </a:r>
            <a:r>
              <a:rPr kumimoji="0" lang="sv-SE" sz="5400" b="1" i="0" u="none" strike="noStrike" kern="1200" cap="none" spc="0" normalizeH="0" baseline="0" noProof="0">
                <a:ln>
                  <a:noFill/>
                </a:ln>
                <a:solidFill>
                  <a:srgbClr val="008A2B"/>
                </a:solidFill>
                <a:effectLst/>
                <a:uLnTx/>
                <a:uFillTx/>
                <a:latin typeface="Corbel"/>
                <a:ea typeface="+mn-ea"/>
                <a:cs typeface="+mn-cs"/>
              </a:rPr>
              <a:t>20 %</a:t>
            </a:r>
            <a:r>
              <a:rPr kumimoji="0" lang="sv-SE" sz="3200" b="1" i="0" u="none" strike="noStrike" kern="1200" cap="none" spc="0" normalizeH="0" baseline="0" noProof="0">
                <a:ln>
                  <a:noFill/>
                </a:ln>
                <a:solidFill>
                  <a:srgbClr val="008A2B"/>
                </a:solidFill>
                <a:effectLst/>
                <a:uLnTx/>
                <a:uFillTx/>
                <a:latin typeface="Corbel"/>
                <a:ea typeface="+mn-ea"/>
                <a:cs typeface="+mn-cs"/>
              </a:rPr>
              <a:t> </a:t>
            </a:r>
            <a:br>
              <a:rPr kumimoji="0" lang="sv-SE" sz="3200" b="1" i="0" u="none" strike="noStrike" kern="1200" cap="none" spc="0" normalizeH="0" baseline="0" noProof="0">
                <a:ln>
                  <a:noFill/>
                </a:ln>
                <a:solidFill>
                  <a:srgbClr val="008A2B"/>
                </a:solidFill>
                <a:effectLst/>
                <a:uLnTx/>
                <a:uFillTx/>
                <a:latin typeface="Corbel"/>
                <a:ea typeface="+mn-ea"/>
                <a:cs typeface="+mn-cs"/>
              </a:rPr>
            </a:br>
            <a:r>
              <a:rPr kumimoji="0" lang="sv-SE" sz="3200" b="0" i="0" u="none" strike="noStrike" kern="1200" cap="none" spc="0" normalizeH="0" baseline="0" noProof="0">
                <a:ln>
                  <a:noFill/>
                </a:ln>
                <a:solidFill>
                  <a:prstClr val="black"/>
                </a:solidFill>
                <a:effectLst/>
                <a:uLnTx/>
                <a:uFillTx/>
                <a:latin typeface="Corbel"/>
                <a:ea typeface="+mn-ea"/>
                <a:cs typeface="+mn-cs"/>
              </a:rPr>
              <a:t>av Sveriges CO2-utsläpp</a:t>
            </a:r>
          </a:p>
        </p:txBody>
      </p:sp>
      <p:pic>
        <p:nvPicPr>
          <p:cNvPr id="22" name="Bildobjekt 21" descr="En bild som visar silhuett&#10;&#10;Automatiskt genererad beskrivning">
            <a:extLst>
              <a:ext uri="{FF2B5EF4-FFF2-40B4-BE49-F238E27FC236}">
                <a16:creationId xmlns:a16="http://schemas.microsoft.com/office/drawing/2014/main" id="{7EE79E1D-A82D-4CF4-90F7-A36FFA270D84}"/>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165104" y="3035058"/>
            <a:ext cx="2578986" cy="3648017"/>
          </a:xfrm>
          <a:prstGeom prst="rect">
            <a:avLst/>
          </a:prstGeom>
        </p:spPr>
      </p:pic>
      <p:pic>
        <p:nvPicPr>
          <p:cNvPr id="23" name="Bildobjekt 22">
            <a:extLst>
              <a:ext uri="{FF2B5EF4-FFF2-40B4-BE49-F238E27FC236}">
                <a16:creationId xmlns:a16="http://schemas.microsoft.com/office/drawing/2014/main" id="{4EE6DF92-784F-4419-B7D2-30FDC00E7CA1}"/>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877690" y="4567844"/>
            <a:ext cx="4434713" cy="3135144"/>
          </a:xfrm>
          <a:prstGeom prst="rect">
            <a:avLst/>
          </a:prstGeom>
        </p:spPr>
      </p:pic>
    </p:spTree>
    <p:extLst>
      <p:ext uri="{BB962C8B-B14F-4D97-AF65-F5344CB8AC3E}">
        <p14:creationId xmlns:p14="http://schemas.microsoft.com/office/powerpoint/2010/main" val="264255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8AC0C96D-FC71-8B4B-9A46-7391466BCBC9}"/>
              </a:ext>
            </a:extLst>
          </p:cNvPr>
          <p:cNvPicPr>
            <a:picLocks noChangeAspect="1"/>
          </p:cNvPicPr>
          <p:nvPr/>
        </p:nvPicPr>
        <p:blipFill rotWithShape="1">
          <a:blip r:embed="rId3">
            <a:extLst>
              <a:ext uri="{28A0092B-C50C-407E-A947-70E740481C1C}">
                <a14:useLocalDpi xmlns:a14="http://schemas.microsoft.com/office/drawing/2010/main" val="0"/>
              </a:ext>
            </a:extLst>
          </a:blip>
          <a:srcRect l="-490" t="16601" r="490" b="408"/>
          <a:stretch/>
        </p:blipFill>
        <p:spPr>
          <a:xfrm>
            <a:off x="-71961" y="-399495"/>
            <a:ext cx="12691030" cy="7349463"/>
          </a:xfrm>
          <a:prstGeom prst="rect">
            <a:avLst/>
          </a:prstGeom>
        </p:spPr>
      </p:pic>
      <p:sp>
        <p:nvSpPr>
          <p:cNvPr id="6" name="Rektangel 5">
            <a:extLst>
              <a:ext uri="{FF2B5EF4-FFF2-40B4-BE49-F238E27FC236}">
                <a16:creationId xmlns:a16="http://schemas.microsoft.com/office/drawing/2014/main" id="{28848969-0159-544B-9403-EB3797282B53}"/>
              </a:ext>
            </a:extLst>
          </p:cNvPr>
          <p:cNvSpPr/>
          <p:nvPr/>
        </p:nvSpPr>
        <p:spPr>
          <a:xfrm>
            <a:off x="274917" y="3003488"/>
            <a:ext cx="7226714" cy="1242930"/>
          </a:xfrm>
          <a:prstGeom prst="rect">
            <a:avLst/>
          </a:prstGeom>
          <a:solidFill>
            <a:schemeClr val="tx2"/>
          </a:solidFill>
          <a:ln>
            <a:noFill/>
          </a:ln>
          <a:effectLst>
            <a:outerShdw blurRad="114300" sx="102000" sy="102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prstClr val="white"/>
                </a:solidFill>
                <a:effectLst/>
                <a:uLnTx/>
                <a:uFillTx/>
                <a:latin typeface="Corbel"/>
                <a:ea typeface="+mn-ea"/>
                <a:cs typeface="+mn-cs"/>
              </a:rPr>
              <a:t>Upphandling som verktyg för hållbar samhällsbyggnad som också bidrar till att nå Sveriges 16 miljökvalitetsmål och målen </a:t>
            </a:r>
            <a:br>
              <a:rPr kumimoji="0" lang="sv-SE" sz="2000" b="1" i="0" u="none" strike="noStrike" kern="1200" cap="none" spc="0" normalizeH="0" baseline="0" noProof="0">
                <a:ln>
                  <a:noFill/>
                </a:ln>
                <a:solidFill>
                  <a:prstClr val="white"/>
                </a:solidFill>
                <a:effectLst/>
                <a:uLnTx/>
                <a:uFillTx/>
                <a:latin typeface="Corbel"/>
                <a:ea typeface="+mn-ea"/>
                <a:cs typeface="+mn-cs"/>
              </a:rPr>
            </a:br>
            <a:r>
              <a:rPr kumimoji="0" lang="sv-SE" sz="2000" b="1" i="0" u="none" strike="noStrike" kern="1200" cap="none" spc="0" normalizeH="0" baseline="0" noProof="0">
                <a:ln>
                  <a:noFill/>
                </a:ln>
                <a:solidFill>
                  <a:prstClr val="white"/>
                </a:solidFill>
                <a:effectLst/>
                <a:uLnTx/>
                <a:uFillTx/>
                <a:latin typeface="Corbel"/>
                <a:ea typeface="+mn-ea"/>
                <a:cs typeface="+mn-cs"/>
              </a:rPr>
              <a:t>i Agenda 2030 </a:t>
            </a:r>
            <a:endParaRPr kumimoji="0" lang="sv-SE" sz="2000" b="1" i="0" u="none" strike="noStrike" kern="0" cap="none" spc="0" normalizeH="0" baseline="0" noProof="0">
              <a:ln>
                <a:noFill/>
              </a:ln>
              <a:solidFill>
                <a:prstClr val="white"/>
              </a:solidFill>
              <a:effectLst/>
              <a:uLnTx/>
              <a:uFillTx/>
              <a:latin typeface="Corbel"/>
              <a:ea typeface="+mn-ea"/>
              <a:cs typeface="+mn-cs"/>
            </a:endParaRPr>
          </a:p>
        </p:txBody>
      </p:sp>
      <p:pic>
        <p:nvPicPr>
          <p:cNvPr id="8" name="Bildobjekt 7">
            <a:extLst>
              <a:ext uri="{FF2B5EF4-FFF2-40B4-BE49-F238E27FC236}">
                <a16:creationId xmlns:a16="http://schemas.microsoft.com/office/drawing/2014/main" id="{C1103665-BCA7-0A4F-ADCF-CC501F3173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90145" y="271396"/>
            <a:ext cx="1509952" cy="540000"/>
          </a:xfrm>
          <a:prstGeom prst="rect">
            <a:avLst/>
          </a:prstGeom>
        </p:spPr>
      </p:pic>
      <p:sp>
        <p:nvSpPr>
          <p:cNvPr id="9" name="Rubrik 1">
            <a:extLst>
              <a:ext uri="{FF2B5EF4-FFF2-40B4-BE49-F238E27FC236}">
                <a16:creationId xmlns:a16="http://schemas.microsoft.com/office/drawing/2014/main" id="{1D279DEA-5D91-524C-841D-E75BD37116A3}"/>
              </a:ext>
            </a:extLst>
          </p:cNvPr>
          <p:cNvSpPr txBox="1">
            <a:spLocks/>
          </p:cNvSpPr>
          <p:nvPr/>
        </p:nvSpPr>
        <p:spPr>
          <a:xfrm>
            <a:off x="587989" y="2939988"/>
            <a:ext cx="7067842" cy="741266"/>
          </a:xfrm>
          <a:prstGeom prst="rect">
            <a:avLst/>
          </a:prstGeom>
        </p:spPr>
        <p:txBody>
          <a:bodyPr vert="horz" lIns="0" tIns="0" rIns="0" bIns="0" rtlCol="0" anchor="t" anchorCtr="0">
            <a:noAutofit/>
          </a:bodyPr>
          <a:lstStyle>
            <a:lvl1pPr eaLnBrk="1" hangingPunct="1">
              <a:defRPr sz="3200" b="1">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1" i="0" u="none" strike="noStrike" kern="0" cap="none" spc="0" normalizeH="0" baseline="0" noProof="0">
              <a:ln>
                <a:noFill/>
              </a:ln>
              <a:solidFill>
                <a:prstClr val="white"/>
              </a:solidFill>
              <a:effectLst/>
              <a:uLnTx/>
              <a:uFillTx/>
              <a:latin typeface="Corbel"/>
              <a:ea typeface="+mj-ea"/>
              <a:cs typeface="+mj-cs"/>
            </a:endParaRPr>
          </a:p>
        </p:txBody>
      </p:sp>
    </p:spTree>
    <p:extLst>
      <p:ext uri="{BB962C8B-B14F-4D97-AF65-F5344CB8AC3E}">
        <p14:creationId xmlns:p14="http://schemas.microsoft.com/office/powerpoint/2010/main" val="264708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0313ED0-6E42-43EB-BC0C-5B1B858919BE}"/>
              </a:ext>
            </a:extLst>
          </p:cNvPr>
          <p:cNvSpPr>
            <a:spLocks noGrp="1"/>
          </p:cNvSpPr>
          <p:nvPr>
            <p:ph type="title"/>
          </p:nvPr>
        </p:nvSpPr>
        <p:spPr>
          <a:xfrm>
            <a:off x="7019999" y="908135"/>
            <a:ext cx="4140000" cy="522898"/>
          </a:xfrm>
        </p:spPr>
        <p:txBody>
          <a:bodyPr/>
          <a:lstStyle/>
          <a:p>
            <a:r>
              <a:rPr lang="sv-SE"/>
              <a:t>Hur kan upphandling bidra till ett socialt hållbart samhälle? </a:t>
            </a:r>
          </a:p>
        </p:txBody>
      </p:sp>
      <p:pic>
        <p:nvPicPr>
          <p:cNvPr id="6" name="Platshållare för bild 5" descr="Personer som arbetar på en dator">
            <a:extLst>
              <a:ext uri="{FF2B5EF4-FFF2-40B4-BE49-F238E27FC236}">
                <a16:creationId xmlns:a16="http://schemas.microsoft.com/office/drawing/2014/main" id="{BE78215F-5693-4EC9-9C0F-9DB7A3AC8F9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4670" r="34670"/>
          <a:stretch>
            <a:fillRect/>
          </a:stretch>
        </p:blipFill>
        <p:spPr/>
      </p:pic>
      <p:sp>
        <p:nvSpPr>
          <p:cNvPr id="4" name="Platshållare för text 3">
            <a:extLst>
              <a:ext uri="{FF2B5EF4-FFF2-40B4-BE49-F238E27FC236}">
                <a16:creationId xmlns:a16="http://schemas.microsoft.com/office/drawing/2014/main" id="{3589D0EA-E1B0-4E38-A86C-E3CF4680C759}"/>
              </a:ext>
            </a:extLst>
          </p:cNvPr>
          <p:cNvSpPr>
            <a:spLocks noGrp="1"/>
          </p:cNvSpPr>
          <p:nvPr>
            <p:ph type="body" sz="quarter" idx="16"/>
          </p:nvPr>
        </p:nvSpPr>
        <p:spPr>
          <a:xfrm>
            <a:off x="7019999" y="2442409"/>
            <a:ext cx="4532011" cy="3325831"/>
          </a:xfrm>
        </p:spPr>
        <p:txBody>
          <a:bodyPr vert="horz" lIns="0" tIns="0" rIns="0" bIns="0" rtlCol="0" anchor="t">
            <a:noAutofit/>
          </a:bodyPr>
          <a:lstStyle/>
          <a:p>
            <a:pPr marL="266065" indent="-266065"/>
            <a:r>
              <a:rPr lang="sv-SE"/>
              <a:t>Offentliga inköp - verktyg för att bidra till att lösa samhällsutmaningar</a:t>
            </a:r>
          </a:p>
          <a:p>
            <a:pPr marL="266065" indent="-266065"/>
            <a:r>
              <a:rPr lang="sv-SE"/>
              <a:t>Upphandling påverkar många: </a:t>
            </a:r>
          </a:p>
          <a:p>
            <a:pPr marL="532765" lvl="1"/>
            <a:r>
              <a:rPr lang="sv-SE"/>
              <a:t>användare av offentliga tjänster</a:t>
            </a:r>
          </a:p>
          <a:p>
            <a:pPr marL="532765" lvl="1"/>
            <a:r>
              <a:rPr lang="sv-SE"/>
              <a:t>personer som producerar och levererar </a:t>
            </a:r>
          </a:p>
          <a:p>
            <a:pPr marL="532765" lvl="1"/>
            <a:r>
              <a:rPr lang="sv-SE"/>
              <a:t>personal vid den organisation som gör inköpet </a:t>
            </a:r>
          </a:p>
          <a:p>
            <a:pPr marL="532765" lvl="1"/>
            <a:r>
              <a:rPr lang="sv-SE"/>
              <a:t>den bredare marknaden</a:t>
            </a:r>
          </a:p>
        </p:txBody>
      </p:sp>
      <p:pic>
        <p:nvPicPr>
          <p:cNvPr id="10" name="Platshållare för bild 9" descr="En bild som visar utomhus, gräs, växt&#10;&#10;Automatiskt genererad beskrivning">
            <a:extLst>
              <a:ext uri="{FF2B5EF4-FFF2-40B4-BE49-F238E27FC236}">
                <a16:creationId xmlns:a16="http://schemas.microsoft.com/office/drawing/2014/main" id="{EBB8F845-AB47-4599-8341-8D712582CCF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30291" r="30291"/>
          <a:stretch>
            <a:fillRect/>
          </a:stretch>
        </p:blipFill>
        <p:spPr/>
      </p:pic>
      <p:pic>
        <p:nvPicPr>
          <p:cNvPr id="11" name="Platshållare för bild 15" descr="Kvinna som signerar ett kontrakt">
            <a:extLst>
              <a:ext uri="{FF2B5EF4-FFF2-40B4-BE49-F238E27FC236}">
                <a16:creationId xmlns:a16="http://schemas.microsoft.com/office/drawing/2014/main" id="{A7A81FDF-F897-4552-8D45-88DB7EE24D3B}"/>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21967" r="21967"/>
          <a:stretch/>
        </p:blipFill>
        <p:spPr>
          <a:xfrm>
            <a:off x="4060825" y="323850"/>
            <a:ext cx="2035175" cy="2419350"/>
          </a:xfrm>
        </p:spPr>
      </p:pic>
    </p:spTree>
    <p:extLst>
      <p:ext uri="{BB962C8B-B14F-4D97-AF65-F5344CB8AC3E}">
        <p14:creationId xmlns:p14="http://schemas.microsoft.com/office/powerpoint/2010/main" val="718842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020000" y="1052514"/>
            <a:ext cx="4270852" cy="500864"/>
          </a:xfrm>
        </p:spPr>
        <p:txBody>
          <a:bodyPr/>
          <a:lstStyle/>
          <a:p>
            <a:r>
              <a:rPr lang="sv-SE"/>
              <a:t>Den svenska målsättningsparagrafen (”bör-regeln”)</a:t>
            </a:r>
          </a:p>
        </p:txBody>
      </p:sp>
      <p:sp>
        <p:nvSpPr>
          <p:cNvPr id="4" name="Platshållare för text 3"/>
          <p:cNvSpPr>
            <a:spLocks noGrp="1"/>
          </p:cNvSpPr>
          <p:nvPr>
            <p:ph type="body" sz="quarter" idx="14"/>
          </p:nvPr>
        </p:nvSpPr>
        <p:spPr>
          <a:xfrm>
            <a:off x="7020000" y="2872408"/>
            <a:ext cx="4140125" cy="2955991"/>
          </a:xfrm>
        </p:spPr>
        <p:txBody>
          <a:bodyPr/>
          <a:lstStyle/>
          <a:p>
            <a:r>
              <a:rPr lang="sv-SE"/>
              <a:t>”En upphandlande myndighet bör beakta miljöhänsyn, sociala och arbetsrättsliga hänsyn vid offentlig upphandling om upphandlingens art motiverar detta.”</a:t>
            </a:r>
          </a:p>
          <a:p>
            <a:endParaRPr lang="sv-SE"/>
          </a:p>
          <a:p>
            <a:r>
              <a:rPr lang="sv-SE"/>
              <a:t>4 kap. 3 § i LOU, LUF och LUK</a:t>
            </a:r>
          </a:p>
        </p:txBody>
      </p:sp>
      <p:sp>
        <p:nvSpPr>
          <p:cNvPr id="3" name="Platshållare för bildnummer 2" hidden="1"/>
          <p:cNvSpPr>
            <a:spLocks noGrp="1"/>
          </p:cNvSpPr>
          <p:nvPr>
            <p:ph type="sldNum" sz="quarter" idx="4294967295"/>
          </p:nvPr>
        </p:nvSpPr>
        <p:spPr>
          <a:xfrm>
            <a:off x="10134600" y="5624513"/>
            <a:ext cx="2057400" cy="274637"/>
          </a:xfrm>
          <a:prstGeom prst="rect">
            <a:avLst/>
          </a:prstGeom>
        </p:spPr>
        <p:txBody>
          <a:bodyPr/>
          <a:lstStyle/>
          <a:p>
            <a:pPr>
              <a:spcAft>
                <a:spcPts val="600"/>
              </a:spcAft>
            </a:pPr>
            <a:fld id="{5B028622-5333-420B-827E-A6930E041D2E}" type="slidenum">
              <a:rPr lang="sv-SE" smtClean="0"/>
              <a:pPr>
                <a:spcAft>
                  <a:spcPts val="600"/>
                </a:spcAft>
              </a:pPr>
              <a:t>9</a:t>
            </a:fld>
            <a:endParaRPr lang="sv-SE"/>
          </a:p>
        </p:txBody>
      </p:sp>
      <p:pic>
        <p:nvPicPr>
          <p:cNvPr id="9" name="Platshållare för bild 8" descr="En bild som visar person, håller, hand, bit&#10;&#10;Automatiskt genererad beskrivning">
            <a:extLst>
              <a:ext uri="{FF2B5EF4-FFF2-40B4-BE49-F238E27FC236}">
                <a16:creationId xmlns:a16="http://schemas.microsoft.com/office/drawing/2014/main" id="{C93858AB-D491-4D88-83E5-D99128384F1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9018" r="19018"/>
          <a:stretch>
            <a:fillRect/>
          </a:stretch>
        </p:blipFill>
        <p:spPr/>
      </p:pic>
    </p:spTree>
    <p:extLst>
      <p:ext uri="{BB962C8B-B14F-4D97-AF65-F5344CB8AC3E}">
        <p14:creationId xmlns:p14="http://schemas.microsoft.com/office/powerpoint/2010/main" val="311776066"/>
      </p:ext>
    </p:extLst>
  </p:cSld>
  <p:clrMapOvr>
    <a:masterClrMapping/>
  </p:clrMapOvr>
</p:sld>
</file>

<file path=ppt/theme/theme1.xml><?xml version="1.0" encoding="utf-8"?>
<a:theme xmlns:a="http://schemas.openxmlformats.org/drawingml/2006/main" name="Layouter för UHM">
  <a:themeElements>
    <a:clrScheme name="UHM">
      <a:dk1>
        <a:sysClr val="windowText" lastClr="000000"/>
      </a:dk1>
      <a:lt1>
        <a:sysClr val="window" lastClr="FFFFFF"/>
      </a:lt1>
      <a:dk2>
        <a:srgbClr val="6B2879"/>
      </a:dk2>
      <a:lt2>
        <a:srgbClr val="FFFFFF"/>
      </a:lt2>
      <a:accent1>
        <a:srgbClr val="6B2879"/>
      </a:accent1>
      <a:accent2>
        <a:srgbClr val="008A2B"/>
      </a:accent2>
      <a:accent3>
        <a:srgbClr val="89B241"/>
      </a:accent3>
      <a:accent4>
        <a:srgbClr val="00636A"/>
      </a:accent4>
      <a:accent5>
        <a:srgbClr val="E05B27"/>
      </a:accent5>
      <a:accent6>
        <a:srgbClr val="DD2879"/>
      </a:accent6>
      <a:hlink>
        <a:srgbClr val="0000FF"/>
      </a:hlink>
      <a:folHlink>
        <a:srgbClr val="800080"/>
      </a:folHlink>
    </a:clrScheme>
    <a:fontScheme name="UHM">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HM_PPT-MALL_SVE_" id="{ECC5B7CB-F6AD-48DD-92D9-4299BCACBD7B}" vid="{1B44FA61-95CB-4DAD-BDB6-F01BA1825F1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handling Södertörn standard 16-9" id="{C35158F7-D91B-4C9C-9B72-F769884F6A7B}" vid="{F89FF85B-0CC6-4FE0-8B76-2DDC9F89CAE8}"/>
    </a:ext>
  </a:extLst>
</a:theme>
</file>

<file path=ppt/theme/theme3.xml><?xml version="1.0" encoding="utf-8"?>
<a:theme xmlns:a="http://schemas.openxmlformats.org/drawingml/2006/main" name="Skanska Vit (Dok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tion2" id="{8D2C586F-8A14-40F8-B0EB-B0F68AD0A5E1}" vid="{223B7B2C-F189-457B-B0DD-8224C25295D3}"/>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ed95c53-6cdf-435a-a912-e707bf5e1836">
      <UserInfo>
        <DisplayName>Patrick Amofah</DisplayName>
        <AccountId>6</AccountId>
        <AccountType/>
      </UserInfo>
      <UserInfo>
        <DisplayName>Ellionor Triay Strömvall</DisplayName>
        <AccountId>80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4ECD784F1DA63429F2AB8E2914DB04F" ma:contentTypeVersion="12" ma:contentTypeDescription="Skapa ett nytt dokument." ma:contentTypeScope="" ma:versionID="7882d17f8ac8ee210f89f96170946114">
  <xsd:schema xmlns:xsd="http://www.w3.org/2001/XMLSchema" xmlns:xs="http://www.w3.org/2001/XMLSchema" xmlns:p="http://schemas.microsoft.com/office/2006/metadata/properties" xmlns:ns2="6e44c85d-1341-4f0b-b673-d5e5bf81f36d" xmlns:ns3="eed95c53-6cdf-435a-a912-e707bf5e1836" targetNamespace="http://schemas.microsoft.com/office/2006/metadata/properties" ma:root="true" ma:fieldsID="cda6f179bd63f35b5906822390158e95" ns2:_="" ns3:_="">
    <xsd:import namespace="6e44c85d-1341-4f0b-b673-d5e5bf81f36d"/>
    <xsd:import namespace="eed95c53-6cdf-435a-a912-e707bf5e183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44c85d-1341-4f0b-b673-d5e5bf81f3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d95c53-6cdf-435a-a912-e707bf5e1836" elementFormDefault="qualified">
    <xsd:import namespace="http://schemas.microsoft.com/office/2006/documentManagement/types"/>
    <xsd:import namespace="http://schemas.microsoft.com/office/infopath/2007/PartnerControls"/>
    <xsd:element name="SharedWithUsers" ma:index="15"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1564EE-6898-4693-9552-F510A57196A0}">
  <ds:schemaRefs>
    <ds:schemaRef ds:uri="http://schemas.microsoft.com/office/2006/documentManagement/types"/>
    <ds:schemaRef ds:uri="http://schemas.openxmlformats.org/package/2006/metadata/core-properties"/>
    <ds:schemaRef ds:uri="http://purl.org/dc/elements/1.1/"/>
    <ds:schemaRef ds:uri="6e44c85d-1341-4f0b-b673-d5e5bf81f36d"/>
    <ds:schemaRef ds:uri="http://schemas.microsoft.com/office/infopath/2007/PartnerControls"/>
    <ds:schemaRef ds:uri="http://purl.org/dc/terms/"/>
    <ds:schemaRef ds:uri="eed95c53-6cdf-435a-a912-e707bf5e1836"/>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B0896ABD-5AD3-4AF6-A5D2-1030F112FD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44c85d-1341-4f0b-b673-d5e5bf81f36d"/>
    <ds:schemaRef ds:uri="eed95c53-6cdf-435a-a912-e707bf5e18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E8DDCD-4E5B-4F7C-AF86-3638CC9648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UHM_PPT-MALL_SVE</Template>
  <TotalTime>36</TotalTime>
  <Words>3644</Words>
  <Application>Microsoft Office PowerPoint</Application>
  <PresentationFormat>Bredbild</PresentationFormat>
  <Paragraphs>361</Paragraphs>
  <Slides>44</Slides>
  <Notes>32</Notes>
  <HiddenSlides>0</HiddenSlides>
  <MMClips>0</MMClips>
  <ScaleCrop>false</ScaleCrop>
  <HeadingPairs>
    <vt:vector size="6" baseType="variant">
      <vt:variant>
        <vt:lpstr>Använt teckensnitt</vt:lpstr>
      </vt:variant>
      <vt:variant>
        <vt:i4>6</vt:i4>
      </vt:variant>
      <vt:variant>
        <vt:lpstr>Tema</vt:lpstr>
      </vt:variant>
      <vt:variant>
        <vt:i4>3</vt:i4>
      </vt:variant>
      <vt:variant>
        <vt:lpstr>Bildrubriker</vt:lpstr>
      </vt:variant>
      <vt:variant>
        <vt:i4>44</vt:i4>
      </vt:variant>
    </vt:vector>
  </HeadingPairs>
  <TitlesOfParts>
    <vt:vector size="53" baseType="lpstr">
      <vt:lpstr>Arial</vt:lpstr>
      <vt:lpstr>Calibri</vt:lpstr>
      <vt:lpstr>Calibri Light</vt:lpstr>
      <vt:lpstr>Corbel</vt:lpstr>
      <vt:lpstr>Wingdings</vt:lpstr>
      <vt:lpstr>Wingdings 3</vt:lpstr>
      <vt:lpstr>Layouter för UHM</vt:lpstr>
      <vt:lpstr>Office-tema</vt:lpstr>
      <vt:lpstr>Skanska Vit (Dokumentation)</vt:lpstr>
      <vt:lpstr>PowerPoint-presentation</vt:lpstr>
      <vt:lpstr>PowerPoint-presentation</vt:lpstr>
      <vt:lpstr>Hållbar byggupphandling</vt:lpstr>
      <vt:lpstr>Antal ANNONSERADE  upphandlingar</vt:lpstr>
      <vt:lpstr>Över hälften av annonserna är inom samhällsbyggnad</vt:lpstr>
      <vt:lpstr>PowerPoint-presentation</vt:lpstr>
      <vt:lpstr>PowerPoint-presentation</vt:lpstr>
      <vt:lpstr>Hur kan upphandling bidra till ett socialt hållbart samhälle? </vt:lpstr>
      <vt:lpstr>Den svenska målsättningsparagrafen (”bör-regeln”)</vt:lpstr>
      <vt:lpstr>PowerPoint-presentation</vt:lpstr>
      <vt:lpstr>Vilka stöd har Upphandlingsmyndigheten?</vt:lpstr>
      <vt:lpstr>PowerPoint-presentation</vt:lpstr>
      <vt:lpstr>Exempel på  hållbarhetskriterier</vt:lpstr>
      <vt:lpstr>PowerPoint-presentation</vt:lpstr>
      <vt:lpstr>Centrala delar i vägledningen för byggupphandling</vt:lpstr>
      <vt:lpstr>PowerPoint-presentation</vt:lpstr>
      <vt:lpstr>Verktyg för klimat- effektuppskattning</vt:lpstr>
      <vt:lpstr>Social hänsyn i bygg</vt:lpstr>
      <vt:lpstr>PowerPoint-presentation</vt:lpstr>
      <vt:lpstr>Arbetsrättsliga villkor </vt:lpstr>
      <vt:lpstr>Riskanalystjänsten </vt:lpstr>
      <vt:lpstr>Planera och utforma  samhällen för alla</vt:lpstr>
      <vt:lpstr>Sysselsättningskrav</vt:lpstr>
      <vt:lpstr>Upphandling bidrar till ett socialt hållbart samhälle</vt:lpstr>
      <vt:lpstr>Grunder för utvärdering på hållbarhet </vt:lpstr>
      <vt:lpstr>Bästa förhållanden mellan pris och kvalitet </vt:lpstr>
      <vt:lpstr>Exempel utvärdering Upphandlingsmyndigheten</vt:lpstr>
      <vt:lpstr>PowerPoint-presentation</vt:lpstr>
      <vt:lpstr>Framgångsfaktorer</vt:lpstr>
      <vt:lpstr>Framgångsfaktorer</vt:lpstr>
      <vt:lpstr>PowerPoint-presentation</vt:lpstr>
      <vt:lpstr>Hållbar upphandling</vt:lpstr>
      <vt:lpstr>Mål och styrningar</vt:lpstr>
      <vt:lpstr>Upprätta en taktisk plan/upphandlingsstrategi</vt:lpstr>
      <vt:lpstr>Mappning av hållbarhetsaspekter för respektive avtal</vt:lpstr>
      <vt:lpstr>PowerPoint-presentation</vt:lpstr>
      <vt:lpstr>PowerPoint-presentation</vt:lpstr>
      <vt:lpstr>Södertörnssamarbete</vt:lpstr>
      <vt:lpstr>Resultatet – ”Södertörnsmallen”</vt:lpstr>
      <vt:lpstr>Tornbergets marknadsundersökning</vt:lpstr>
      <vt:lpstr>Exempel på marknadsfrågor</vt:lpstr>
      <vt:lpstr>Exempel utvärdering</vt:lpstr>
      <vt:lpstr>Tack för mig!</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Patrick Amofah</dc:creator>
  <cp:keywords/>
  <dc:description/>
  <cp:lastModifiedBy>Rydberg, Maria</cp:lastModifiedBy>
  <cp:revision>4</cp:revision>
  <dcterms:created xsi:type="dcterms:W3CDTF">2022-04-29T11:03:55Z</dcterms:created>
  <dcterms:modified xsi:type="dcterms:W3CDTF">2022-06-07T15:33:33Z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0x010100E4ECD784F1DA63429F2AB8E2914DB04F</vt:lpwstr>
  </property>
</Properties>
</file>